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5"/>
  </p:notesMasterIdLst>
  <p:handoutMasterIdLst>
    <p:handoutMasterId r:id="rId36"/>
  </p:handoutMasterIdLst>
  <p:sldIdLst>
    <p:sldId id="256" r:id="rId2"/>
    <p:sldId id="280" r:id="rId3"/>
    <p:sldId id="257" r:id="rId4"/>
    <p:sldId id="258" r:id="rId5"/>
    <p:sldId id="259" r:id="rId6"/>
    <p:sldId id="260" r:id="rId7"/>
    <p:sldId id="261" r:id="rId8"/>
    <p:sldId id="262" r:id="rId9"/>
    <p:sldId id="269" r:id="rId10"/>
    <p:sldId id="271" r:id="rId11"/>
    <p:sldId id="270" r:id="rId12"/>
    <p:sldId id="263" r:id="rId13"/>
    <p:sldId id="272" r:id="rId14"/>
    <p:sldId id="273" r:id="rId15"/>
    <p:sldId id="276" r:id="rId16"/>
    <p:sldId id="277" r:id="rId17"/>
    <p:sldId id="264" r:id="rId18"/>
    <p:sldId id="285" r:id="rId19"/>
    <p:sldId id="278" r:id="rId20"/>
    <p:sldId id="286" r:id="rId21"/>
    <p:sldId id="288" r:id="rId22"/>
    <p:sldId id="287" r:id="rId23"/>
    <p:sldId id="265" r:id="rId24"/>
    <p:sldId id="289" r:id="rId25"/>
    <p:sldId id="290" r:id="rId26"/>
    <p:sldId id="291" r:id="rId27"/>
    <p:sldId id="292" r:id="rId28"/>
    <p:sldId id="293" r:id="rId29"/>
    <p:sldId id="283" r:id="rId30"/>
    <p:sldId id="266" r:id="rId31"/>
    <p:sldId id="284" r:id="rId32"/>
    <p:sldId id="267" r:id="rId33"/>
    <p:sldId id="268" r:id="rId34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08" y="4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19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D68874B-0FE5-4698-9AAC-F0392940A2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C6704F9-58EF-4A3B-963D-3C64D4262C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08C6A2-683B-424D-9CC8-578A3515396D}" type="datetimeFigureOut">
              <a:rPr lang="pt-BR" smtClean="0"/>
              <a:t>02/12/2021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257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30ab3d3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030ab3d3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fa8004d7b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fa8004d7b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fa8004d7b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fa8004d7b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97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3d122797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3d122797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a7c3c0a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fa7c3c0a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3d122797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3d122797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3d122797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03d122797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3d122797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03d122797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3d122797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3d122797e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3d122797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3d122797e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1999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b4a7e222f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b4a7e222f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b4a7e222f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b4a7e222f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b4a7e222f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b4a7e222f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36275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fa7c3c0a0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fa7c3c0a0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fb4a7e222f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fb4a7e222f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b60406f1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b60406f1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b4a7e222f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fb4a7e222f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a8004d7b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fa8004d7b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fa8004d7b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fa8004d7b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b4a7e222f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b4a7e222f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b60406f1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fb60406f1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b60406f1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b60406f1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bg>
      <p:bgPr>
        <a:solidFill>
          <a:srgbClr val="9800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rgbClr val="EA4E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rgbClr val="EA4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rgbClr val="EA4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rgbClr val="EA4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bg>
      <p:bgPr>
        <a:solidFill>
          <a:srgbClr val="FF0000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rgbClr val="FC63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</a:endParaRPr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 userDrawn="1"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1_Title and body">
    <p:bg>
      <p:bgPr>
        <a:solidFill>
          <a:srgbClr val="FF0000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rgbClr val="FC63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</a:endParaRPr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5332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7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 idx="4294967295"/>
          </p:nvPr>
        </p:nvSpPr>
        <p:spPr>
          <a:xfrm>
            <a:off x="905523" y="1269508"/>
            <a:ext cx="7448365" cy="15092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INTRODUÇÃO A LÓGICA DE PROGRAMAÇÃO POR MEIO DE </a:t>
            </a:r>
            <a:br>
              <a:rPr lang="pt-BR" sz="33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</a:br>
            <a:r>
              <a:rPr lang="pt-BR" sz="33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JOGOS INFANTIS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4294967295"/>
          </p:nvPr>
        </p:nvSpPr>
        <p:spPr>
          <a:xfrm>
            <a:off x="1858700" y="3413125"/>
            <a:ext cx="7025400" cy="17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dirty="0">
                <a:solidFill>
                  <a:srgbClr val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Centro Universitário Carioca – </a:t>
            </a:r>
            <a:r>
              <a:rPr lang="pt-BR" sz="2100" dirty="0" err="1">
                <a:solidFill>
                  <a:srgbClr val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Unicarioca</a:t>
            </a:r>
            <a:endParaRPr lang="pt-BR" sz="2100" dirty="0">
              <a:solidFill>
                <a:srgbClr val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dirty="0">
                <a:solidFill>
                  <a:srgbClr val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Ciência da Computação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dirty="0">
                <a:solidFill>
                  <a:srgbClr val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Ismael Weslley Neves de Brito  </a:t>
            </a:r>
            <a:endParaRPr sz="2100" dirty="0">
              <a:solidFill>
                <a:srgbClr val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dirty="0">
                <a:solidFill>
                  <a:srgbClr val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Orientador Manuel Martins Filho</a:t>
            </a:r>
            <a:endParaRPr sz="2100" dirty="0">
              <a:solidFill>
                <a:srgbClr val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/>
      <p:bldP spid="12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14.png">
            <a:extLst>
              <a:ext uri="{FF2B5EF4-FFF2-40B4-BE49-F238E27FC236}">
                <a16:creationId xmlns:a16="http://schemas.microsoft.com/office/drawing/2014/main" id="{43A5BEDF-4C6E-4752-A4CB-7A986B671F24}"/>
              </a:ext>
            </a:extLst>
          </p:cNvPr>
          <p:cNvPicPr/>
          <p:nvPr/>
        </p:nvPicPr>
        <p:blipFill>
          <a:blip r:embed="rId2"/>
          <a:srcRect b="25680"/>
          <a:stretch>
            <a:fillRect/>
          </a:stretch>
        </p:blipFill>
        <p:spPr>
          <a:xfrm>
            <a:off x="443405" y="331085"/>
            <a:ext cx="3381109" cy="2256790"/>
          </a:xfrm>
          <a:prstGeom prst="rect">
            <a:avLst/>
          </a:prstGeom>
          <a:ln/>
        </p:spPr>
      </p:pic>
      <p:pic>
        <p:nvPicPr>
          <p:cNvPr id="4" name="image7.png">
            <a:extLst>
              <a:ext uri="{FF2B5EF4-FFF2-40B4-BE49-F238E27FC236}">
                <a16:creationId xmlns:a16="http://schemas.microsoft.com/office/drawing/2014/main" id="{026D0842-02E6-4C7A-BD0E-A27957DDBFD0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441371" y="331084"/>
            <a:ext cx="4259224" cy="2256790"/>
          </a:xfrm>
          <a:prstGeom prst="rect">
            <a:avLst/>
          </a:prstGeom>
          <a:ln/>
        </p:spPr>
      </p:pic>
      <p:pic>
        <p:nvPicPr>
          <p:cNvPr id="5" name="image20.png">
            <a:extLst>
              <a:ext uri="{FF2B5EF4-FFF2-40B4-BE49-F238E27FC236}">
                <a16:creationId xmlns:a16="http://schemas.microsoft.com/office/drawing/2014/main" id="{B76FFD6D-8B13-4745-9D60-DFE58571A3D9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048662" y="2812753"/>
            <a:ext cx="1831438" cy="2124515"/>
          </a:xfrm>
          <a:prstGeom prst="rect">
            <a:avLst/>
          </a:prstGeom>
          <a:ln/>
        </p:spPr>
      </p:pic>
      <p:pic>
        <p:nvPicPr>
          <p:cNvPr id="7" name="image9.png">
            <a:extLst>
              <a:ext uri="{FF2B5EF4-FFF2-40B4-BE49-F238E27FC236}">
                <a16:creationId xmlns:a16="http://schemas.microsoft.com/office/drawing/2014/main" id="{6FDBE79C-BD6A-4AC6-9B1E-86C06BB3CC9F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4739599" y="2963690"/>
            <a:ext cx="3432175" cy="1698625"/>
          </a:xfrm>
          <a:prstGeom prst="rect">
            <a:avLst/>
          </a:prstGeom>
          <a:ln/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FC42539-8316-4F59-9AD0-78E7DE3540A9}"/>
              </a:ext>
            </a:extLst>
          </p:cNvPr>
          <p:cNvSpPr txBox="1"/>
          <p:nvPr/>
        </p:nvSpPr>
        <p:spPr>
          <a:xfrm>
            <a:off x="421690" y="2602628"/>
            <a:ext cx="6081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WAR</a:t>
            </a:r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346749D-6B3F-447C-AF8C-A4AAE1510E28}"/>
              </a:ext>
            </a:extLst>
          </p:cNvPr>
          <p:cNvSpPr txBox="1"/>
          <p:nvPr/>
        </p:nvSpPr>
        <p:spPr>
          <a:xfrm>
            <a:off x="4441370" y="2621933"/>
            <a:ext cx="13557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GAMIFICAÇÃO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69632FD-2D74-4D32-943B-EDB3273824FB}"/>
              </a:ext>
            </a:extLst>
          </p:cNvPr>
          <p:cNvSpPr txBox="1"/>
          <p:nvPr/>
        </p:nvSpPr>
        <p:spPr>
          <a:xfrm>
            <a:off x="256528" y="4544134"/>
            <a:ext cx="9384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MONTAR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7356F00-15D3-425F-B754-AAE6F30206C0}"/>
              </a:ext>
            </a:extLst>
          </p:cNvPr>
          <p:cNvSpPr txBox="1"/>
          <p:nvPr/>
        </p:nvSpPr>
        <p:spPr>
          <a:xfrm>
            <a:off x="6377082" y="4544134"/>
            <a:ext cx="6806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ATARI</a:t>
            </a:r>
          </a:p>
        </p:txBody>
      </p:sp>
    </p:spTree>
    <p:extLst>
      <p:ext uri="{BB962C8B-B14F-4D97-AF65-F5344CB8AC3E}">
        <p14:creationId xmlns:p14="http://schemas.microsoft.com/office/powerpoint/2010/main" val="124891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19.png">
            <a:extLst>
              <a:ext uri="{FF2B5EF4-FFF2-40B4-BE49-F238E27FC236}">
                <a16:creationId xmlns:a16="http://schemas.microsoft.com/office/drawing/2014/main" id="{0D55E9BA-D815-4B45-86F7-85B899607553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64333" y="608709"/>
            <a:ext cx="3452538" cy="2137425"/>
          </a:xfrm>
          <a:prstGeom prst="rect">
            <a:avLst/>
          </a:prstGeom>
          <a:ln/>
        </p:spPr>
      </p:pic>
      <p:pic>
        <p:nvPicPr>
          <p:cNvPr id="4" name="image1.png">
            <a:extLst>
              <a:ext uri="{FF2B5EF4-FFF2-40B4-BE49-F238E27FC236}">
                <a16:creationId xmlns:a16="http://schemas.microsoft.com/office/drawing/2014/main" id="{3D67331A-862B-4DB3-8DE6-CE4EAB0AF2EE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039535" y="680037"/>
            <a:ext cx="3452537" cy="2650539"/>
          </a:xfrm>
          <a:prstGeom prst="rect">
            <a:avLst/>
          </a:prstGeom>
          <a:ln/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3576B16-8757-4E54-AB64-767B9F9D756E}"/>
              </a:ext>
            </a:extLst>
          </p:cNvPr>
          <p:cNvSpPr txBox="1"/>
          <p:nvPr/>
        </p:nvSpPr>
        <p:spPr>
          <a:xfrm>
            <a:off x="1172434" y="208599"/>
            <a:ext cx="7319638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 algn="just"/>
            <a:r>
              <a:rPr lang="pt-PT" sz="2000" cap="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 panose="02020603050405020304" pitchFamily="18" charset="0"/>
                <a:cs typeface="Calibri" panose="020F0502020204030204" pitchFamily="34" charset="0"/>
              </a:rPr>
              <a:t>ESTIMULANDO O DESENVOLVIMENTO NA INFÂNCIA</a:t>
            </a:r>
            <a:endParaRPr lang="pt-BR" sz="2000" cap="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5" name="Google Shape;194;p22">
            <a:extLst>
              <a:ext uri="{FF2B5EF4-FFF2-40B4-BE49-F238E27FC236}">
                <a16:creationId xmlns:a16="http://schemas.microsoft.com/office/drawing/2014/main" id="{80766F7E-EE8E-45AC-9530-71BCEE5C9956}"/>
              </a:ext>
            </a:extLst>
          </p:cNvPr>
          <p:cNvSpPr txBox="1">
            <a:spLocks/>
          </p:cNvSpPr>
          <p:nvPr/>
        </p:nvSpPr>
        <p:spPr>
          <a:xfrm>
            <a:off x="250750" y="2985362"/>
            <a:ext cx="5968621" cy="1949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>
              <a:buSzPts val="1600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Benefícios do Xadrez</a:t>
            </a:r>
          </a:p>
          <a:p>
            <a:pPr marL="355600" indent="-228600">
              <a:buSzPts val="1600"/>
              <a:buFont typeface="Arial" panose="020B0604020202020204" pitchFamily="34" charset="0"/>
              <a:buChar char="•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Aprimoramento do raciocínio;</a:t>
            </a:r>
          </a:p>
          <a:p>
            <a:pPr marL="355600" indent="-228600">
              <a:buSzPts val="1600"/>
              <a:buFont typeface="Arial" panose="020B0604020202020204" pitchFamily="34" charset="0"/>
              <a:buChar char="•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Aumento na velocidade de tomada de decisões;</a:t>
            </a:r>
          </a:p>
          <a:p>
            <a:pPr marL="355600" indent="-228600">
              <a:buSzPts val="1600"/>
              <a:buFont typeface="Arial" panose="020B0604020202020204" pitchFamily="34" charset="0"/>
              <a:buChar char="•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Desenvolvimento da concentração;</a:t>
            </a:r>
          </a:p>
          <a:p>
            <a:pPr marL="355600" indent="-228600">
              <a:buSzPts val="1600"/>
              <a:buFont typeface="Arial" panose="020B0604020202020204" pitchFamily="34" charset="0"/>
              <a:buChar char="•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Estimula a criatividade;</a:t>
            </a:r>
          </a:p>
          <a:p>
            <a:pPr marL="355600" indent="-228600">
              <a:buSzPts val="1600"/>
              <a:buFont typeface="Arial" panose="020B0604020202020204" pitchFamily="34" charset="0"/>
              <a:buChar char="•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Ajuda a prevenir o Alzheimer.</a:t>
            </a:r>
          </a:p>
        </p:txBody>
      </p:sp>
    </p:spTree>
    <p:extLst>
      <p:ext uri="{BB962C8B-B14F-4D97-AF65-F5344CB8AC3E}">
        <p14:creationId xmlns:p14="http://schemas.microsoft.com/office/powerpoint/2010/main" val="96956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 idx="4294967295"/>
          </p:nvPr>
        </p:nvSpPr>
        <p:spPr>
          <a:xfrm>
            <a:off x="612321" y="290429"/>
            <a:ext cx="5908221" cy="5477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ESTIMULANDO</a:t>
            </a:r>
            <a:r>
              <a:rPr lang="pt-BR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O DESENVOLVIMENTO</a:t>
            </a:r>
            <a:endParaRPr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4294967295"/>
          </p:nvPr>
        </p:nvSpPr>
        <p:spPr>
          <a:xfrm>
            <a:off x="344260" y="820485"/>
            <a:ext cx="8433707" cy="3706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Ao analisar tipos de jogos como por exemplo Xadrez e Damas, que necessitam de </a:t>
            </a:r>
            <a:r>
              <a:rPr lang="pt-B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pensamento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e </a:t>
            </a:r>
            <a:r>
              <a:rPr lang="pt-B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estratégia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a cada jogada, percebeu-se que seus jogadores obtiveram </a:t>
            </a:r>
            <a:r>
              <a:rPr lang="pt-B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desenvolvimento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no </a:t>
            </a:r>
            <a:r>
              <a:rPr lang="pt-B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raciocínio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a 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longo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prazo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.</a:t>
            </a:r>
            <a:endParaRPr sz="24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457200" lvl="0" indent="-330200" algn="just" rtl="0">
              <a:spcBef>
                <a:spcPts val="12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Jogos podem ter impactos 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positivos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ou 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negativos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no desenvolvimento de seus participantes. </a:t>
            </a:r>
          </a:p>
          <a:p>
            <a:pPr marL="457200" lvl="0" indent="-330200" algn="just" rtl="0">
              <a:spcBef>
                <a:spcPts val="12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Nesse trabalho será visto como utilizar um jogo e afetar de 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forma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favorável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seus participantes.</a:t>
            </a:r>
            <a:endParaRPr sz="24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8994911D-6B61-4686-BA7C-3EC134D06C4F}"/>
              </a:ext>
            </a:extLst>
          </p:cNvPr>
          <p:cNvSpPr txBox="1"/>
          <p:nvPr/>
        </p:nvSpPr>
        <p:spPr>
          <a:xfrm>
            <a:off x="461638" y="1695916"/>
            <a:ext cx="84160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CODBOT</a:t>
            </a:r>
            <a:r>
              <a:rPr lang="pt-B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APRENDENDO PROGRAMAÇÃO SIMPLIFICADA</a:t>
            </a:r>
          </a:p>
        </p:txBody>
      </p:sp>
    </p:spTree>
    <p:extLst>
      <p:ext uri="{BB962C8B-B14F-4D97-AF65-F5344CB8AC3E}">
        <p14:creationId xmlns:p14="http://schemas.microsoft.com/office/powerpoint/2010/main" val="1632884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6D954F23-1A47-4B23-A12A-F8A798485079}"/>
              </a:ext>
            </a:extLst>
          </p:cNvPr>
          <p:cNvSpPr txBox="1"/>
          <p:nvPr/>
        </p:nvSpPr>
        <p:spPr>
          <a:xfrm>
            <a:off x="303177" y="773714"/>
            <a:ext cx="79543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Qual a importância da programação? </a:t>
            </a:r>
          </a:p>
          <a:p>
            <a:r>
              <a:rPr lang="pt-BR" sz="2800" dirty="0"/>
              <a:t>Por que ensinar programação na infância?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A58789E-B850-4E4B-9654-DAD83B04A0F7}"/>
              </a:ext>
            </a:extLst>
          </p:cNvPr>
          <p:cNvSpPr txBox="1"/>
          <p:nvPr/>
        </p:nvSpPr>
        <p:spPr>
          <a:xfrm>
            <a:off x="250371" y="3457614"/>
            <a:ext cx="88936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Jack Dorsey, Steve </a:t>
            </a:r>
            <a:r>
              <a:rPr lang="en-US" sz="2800" dirty="0" err="1"/>
              <a:t>Jobs,Bill</a:t>
            </a:r>
            <a:r>
              <a:rPr lang="en-US" sz="2800" dirty="0"/>
              <a:t> Gates, Mark Zuckerberg, Drew Houston…. </a:t>
            </a:r>
          </a:p>
          <a:p>
            <a:r>
              <a:rPr lang="en-US" sz="2800" dirty="0" err="1"/>
              <a:t>Ensinar</a:t>
            </a:r>
            <a:r>
              <a:rPr lang="en-US" sz="2800" dirty="0"/>
              <a:t> </a:t>
            </a:r>
            <a:r>
              <a:rPr lang="en-US" sz="2800" dirty="0" err="1"/>
              <a:t>programação</a:t>
            </a:r>
            <a:r>
              <a:rPr lang="en-US" sz="2800" dirty="0"/>
              <a:t> </a:t>
            </a:r>
            <a:r>
              <a:rPr lang="en-US" sz="2800" dirty="0" err="1"/>
              <a:t>nas</a:t>
            </a:r>
            <a:r>
              <a:rPr lang="en-US" sz="2800" dirty="0"/>
              <a:t> </a:t>
            </a:r>
            <a:r>
              <a:rPr lang="en-US" sz="2800" dirty="0" err="1"/>
              <a:t>escolas</a:t>
            </a:r>
            <a:r>
              <a:rPr lang="en-US" sz="2800" dirty="0"/>
              <a:t>!</a:t>
            </a:r>
            <a:endParaRPr lang="pt-BR" sz="280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3DEDF2D-EA01-4C3E-B781-93EC22CA5093}"/>
              </a:ext>
            </a:extLst>
          </p:cNvPr>
          <p:cNvSpPr txBox="1"/>
          <p:nvPr/>
        </p:nvSpPr>
        <p:spPr>
          <a:xfrm>
            <a:off x="399493" y="213063"/>
            <a:ext cx="5255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Nosso contexto...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C89EA21-954C-4CF4-9BE4-B5174539C442}"/>
              </a:ext>
            </a:extLst>
          </p:cNvPr>
          <p:cNvSpPr txBox="1"/>
          <p:nvPr/>
        </p:nvSpPr>
        <p:spPr>
          <a:xfrm>
            <a:off x="310718" y="1644956"/>
            <a:ext cx="8530105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Programar</a:t>
            </a:r>
            <a:r>
              <a:rPr lang="pt-BR" sz="2400" b="0" i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rPr>
              <a:t> </a:t>
            </a:r>
            <a:r>
              <a:rPr lang="pt-B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desenvolve</a:t>
            </a:r>
            <a:r>
              <a:rPr lang="pt-BR" sz="2400" b="0" i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rPr>
              <a:t> </a:t>
            </a:r>
            <a:r>
              <a:rPr lang="pt-B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criatividade e o pensamento lógico, que apoia várias áreas e traz resultados mensuráveis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  <a:p>
            <a:pPr algn="r"/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</a:t>
            </a:r>
            <a:r>
              <a:rPr lang="pt-BR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House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- 03/2021</a:t>
            </a:r>
          </a:p>
          <a:p>
            <a:pPr algn="just">
              <a:spcBef>
                <a:spcPts val="1200"/>
              </a:spcBef>
            </a:pPr>
            <a:r>
              <a:rPr lang="pt-BR" sz="2400" dirty="0"/>
              <a:t>Grandes empresas sabem disso, mas </a:t>
            </a:r>
            <a:r>
              <a:rPr lang="pt-B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carecem</a:t>
            </a:r>
            <a:r>
              <a:rPr lang="pt-BR" sz="2400" dirty="0"/>
              <a:t> pela falta de profissionais especializados.</a:t>
            </a:r>
          </a:p>
        </p:txBody>
      </p:sp>
    </p:spTree>
    <p:extLst>
      <p:ext uri="{BB962C8B-B14F-4D97-AF65-F5344CB8AC3E}">
        <p14:creationId xmlns:p14="http://schemas.microsoft.com/office/powerpoint/2010/main" val="3636967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A7EBDF0C-2CE7-4D1A-80F7-2CB998DBEFE1}"/>
              </a:ext>
            </a:extLst>
          </p:cNvPr>
          <p:cNvSpPr txBox="1"/>
          <p:nvPr/>
        </p:nvSpPr>
        <p:spPr>
          <a:xfrm>
            <a:off x="212270" y="236029"/>
            <a:ext cx="862692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Países e cidades do mundo começam a tornar obrigatório o ensino de programação nas escolas.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CCD8CE2-EE87-4D5F-87A8-1DC00D86D746}"/>
              </a:ext>
            </a:extLst>
          </p:cNvPr>
          <p:cNvSpPr txBox="1"/>
          <p:nvPr/>
        </p:nvSpPr>
        <p:spPr>
          <a:xfrm>
            <a:off x="212270" y="1141746"/>
            <a:ext cx="868135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just">
              <a:defRPr sz="2800"/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Inclusão da programação nos currículos escolares avança no exterior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CEEBDDB-EB8D-4E53-9AF6-7510E716B31D}"/>
              </a:ext>
            </a:extLst>
          </p:cNvPr>
          <p:cNvSpPr txBox="1"/>
          <p:nvPr/>
        </p:nvSpPr>
        <p:spPr>
          <a:xfrm>
            <a:off x="125185" y="2062489"/>
            <a:ext cx="876844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just">
              <a:defRPr sz="2800"/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Crianças inglesas passam a ter aulas de programação a partir dos 5 anos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E446C20-6159-4ED9-95F4-F24413BD1E54}"/>
              </a:ext>
            </a:extLst>
          </p:cNvPr>
          <p:cNvSpPr txBox="1"/>
          <p:nvPr/>
        </p:nvSpPr>
        <p:spPr>
          <a:xfrm>
            <a:off x="187777" y="2984181"/>
            <a:ext cx="86813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just">
              <a:defRPr sz="2800"/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Linguagem de programação é o novo idioma nas escolas.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3A58B90-A198-48DB-9D82-B685C28D1BD9}"/>
              </a:ext>
            </a:extLst>
          </p:cNvPr>
          <p:cNvSpPr txBox="1"/>
          <p:nvPr/>
        </p:nvSpPr>
        <p:spPr>
          <a:xfrm>
            <a:off x="209549" y="3905873"/>
            <a:ext cx="8686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just">
              <a:defRPr sz="2800"/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última tendência dos pais chineses: aulas de programação na pré-escola... </a:t>
            </a:r>
          </a:p>
        </p:txBody>
      </p:sp>
    </p:spTree>
    <p:extLst>
      <p:ext uri="{BB962C8B-B14F-4D97-AF65-F5344CB8AC3E}">
        <p14:creationId xmlns:p14="http://schemas.microsoft.com/office/powerpoint/2010/main" val="197435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09E3EFBE-E6C4-4857-B41B-C717FC149A33}"/>
              </a:ext>
            </a:extLst>
          </p:cNvPr>
          <p:cNvSpPr txBox="1"/>
          <p:nvPr/>
        </p:nvSpPr>
        <p:spPr>
          <a:xfrm>
            <a:off x="435430" y="413656"/>
            <a:ext cx="7944419" cy="2482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É PROGRAMAR?</a:t>
            </a:r>
          </a:p>
          <a:p>
            <a:pPr>
              <a:lnSpc>
                <a:spcPct val="150000"/>
              </a:lnSpc>
            </a:pPr>
            <a:r>
              <a:rPr lang="pt-B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É UM PROGRAMA?</a:t>
            </a:r>
          </a:p>
          <a:p>
            <a:pPr>
              <a:lnSpc>
                <a:spcPct val="150000"/>
              </a:lnSpc>
            </a:pPr>
            <a:r>
              <a:rPr lang="pt-B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ALGORITMO....</a:t>
            </a:r>
          </a:p>
        </p:txBody>
      </p:sp>
    </p:spTree>
    <p:extLst>
      <p:ext uri="{BB962C8B-B14F-4D97-AF65-F5344CB8AC3E}">
        <p14:creationId xmlns:p14="http://schemas.microsoft.com/office/powerpoint/2010/main" val="592031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>
            <a:spLocks noGrp="1"/>
          </p:cNvSpPr>
          <p:nvPr>
            <p:ph type="title" idx="4294967295"/>
          </p:nvPr>
        </p:nvSpPr>
        <p:spPr>
          <a:xfrm>
            <a:off x="623207" y="294485"/>
            <a:ext cx="4318907" cy="5804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ALGORITMOS</a:t>
            </a:r>
            <a:r>
              <a:rPr lang="pt-BR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NA</a:t>
            </a:r>
            <a:r>
              <a:rPr lang="pt-BR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PRÁTICA</a:t>
            </a:r>
            <a:endParaRPr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1"/>
          <p:cNvSpPr txBox="1">
            <a:spLocks noGrp="1"/>
          </p:cNvSpPr>
          <p:nvPr>
            <p:ph type="body" idx="4294967295"/>
          </p:nvPr>
        </p:nvSpPr>
        <p:spPr>
          <a:xfrm>
            <a:off x="234597" y="758982"/>
            <a:ext cx="5534832" cy="3889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just">
              <a:buSzPts val="1600"/>
            </a:pPr>
            <a:r>
              <a:rPr lang="pt-BR" sz="2300" dirty="0">
                <a:latin typeface="+mj-lt"/>
                <a:ea typeface="Times New Roman"/>
                <a:cs typeface="Times New Roman"/>
                <a:sym typeface="Times New Roman"/>
              </a:rPr>
              <a:t>Algoritmos podem ser explicados de diversas formas, mas uma ótima definição : </a:t>
            </a:r>
          </a:p>
          <a:p>
            <a:pPr marL="127000" lvl="0" algn="just">
              <a:buSzPts val="1600"/>
            </a:pPr>
            <a:r>
              <a:rPr lang="pt-BR" sz="23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Uma sequência ordenada, finita e não ambígua de etapas que conduzem à solução de um problema.</a:t>
            </a:r>
          </a:p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300" dirty="0">
                <a:latin typeface="+mj-lt"/>
                <a:ea typeface="Times New Roman"/>
                <a:cs typeface="Times New Roman"/>
                <a:sym typeface="Times New Roman"/>
              </a:rPr>
              <a:t>OU.....</a:t>
            </a:r>
          </a:p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300" dirty="0">
                <a:latin typeface="+mj-lt"/>
                <a:ea typeface="Times New Roman"/>
                <a:cs typeface="Times New Roman"/>
                <a:sym typeface="Times New Roman"/>
              </a:rPr>
              <a:t>São instruções que devem ser executadas em determinada ordem para realizar uma determinada tarefa...</a:t>
            </a:r>
            <a:endParaRPr sz="23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21"/>
          <p:cNvSpPr txBox="1"/>
          <p:nvPr/>
        </p:nvSpPr>
        <p:spPr>
          <a:xfrm>
            <a:off x="5834744" y="3413770"/>
            <a:ext cx="2917372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/>
                <a:cs typeface="Calibri"/>
                <a:sym typeface="Calibri"/>
              </a:rPr>
              <a:t>Exemplo de Algoritmo</a:t>
            </a:r>
            <a:endParaRPr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3065D17-9612-43C4-A682-D04CAF7E64C6}"/>
              </a:ext>
            </a:extLst>
          </p:cNvPr>
          <p:cNvSpPr txBox="1"/>
          <p:nvPr/>
        </p:nvSpPr>
        <p:spPr>
          <a:xfrm>
            <a:off x="6003470" y="1119976"/>
            <a:ext cx="272687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i="1" dirty="0"/>
              <a:t>Olhe para a rua</a:t>
            </a:r>
          </a:p>
          <a:p>
            <a:r>
              <a:rPr lang="pt-BR" sz="2000" i="1" dirty="0"/>
              <a:t>se (</a:t>
            </a:r>
            <a:r>
              <a:rPr lang="pt-BR" sz="2000" b="1" i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vem</a:t>
            </a:r>
            <a:r>
              <a:rPr lang="pt-BR" sz="2000" i="1" dirty="0"/>
              <a:t> </a:t>
            </a:r>
            <a:r>
              <a:rPr lang="pt-BR" sz="2000" b="1" i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carro</a:t>
            </a:r>
            <a:r>
              <a:rPr lang="pt-BR" sz="2000" i="1" dirty="0"/>
              <a:t>) </a:t>
            </a:r>
          </a:p>
          <a:p>
            <a:r>
              <a:rPr lang="pt-BR" sz="2000" i="1" dirty="0"/>
              <a:t>      </a:t>
            </a:r>
            <a:r>
              <a:rPr lang="pt-BR" sz="20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então</a:t>
            </a:r>
          </a:p>
          <a:p>
            <a:r>
              <a:rPr lang="pt-BR" sz="2000" i="1" dirty="0"/>
              <a:t>          espere</a:t>
            </a:r>
          </a:p>
          <a:p>
            <a:r>
              <a:rPr lang="pt-BR" sz="2000" i="1" dirty="0"/>
              <a:t>      </a:t>
            </a:r>
            <a:r>
              <a:rPr lang="pt-BR" sz="2000" b="1" i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senão</a:t>
            </a:r>
          </a:p>
          <a:p>
            <a:r>
              <a:rPr lang="pt-BR" sz="2000" i="1" dirty="0"/>
              <a:t>         atravesse</a:t>
            </a:r>
          </a:p>
          <a:p>
            <a:r>
              <a:rPr lang="pt-BR" sz="2000" i="1" dirty="0" err="1"/>
              <a:t>fim-do-se</a:t>
            </a:r>
            <a:endParaRPr lang="pt-BR" sz="2000" i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>
            <a:spLocks noGrp="1"/>
          </p:cNvSpPr>
          <p:nvPr>
            <p:ph type="title"/>
          </p:nvPr>
        </p:nvSpPr>
        <p:spPr>
          <a:xfrm>
            <a:off x="427264" y="247387"/>
            <a:ext cx="5418365" cy="4943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REPRESENTANDO ALGORITMOS</a:t>
            </a:r>
            <a:endParaRPr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body" idx="1"/>
          </p:nvPr>
        </p:nvSpPr>
        <p:spPr>
          <a:xfrm>
            <a:off x="242207" y="709086"/>
            <a:ext cx="5766707" cy="33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71463" lvl="0" indent="-242888" algn="just" rtl="0"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solidFill>
                  <a:schemeClr val="bg2"/>
                </a:solidFill>
                <a:latin typeface="+mn-lt"/>
                <a:ea typeface="Times New Roman"/>
                <a:cs typeface="Times New Roman"/>
                <a:sym typeface="Times New Roman"/>
              </a:rPr>
              <a:t>Os algoritmos podem ser representados de diversas formas, entre elas: </a:t>
            </a:r>
          </a:p>
          <a:p>
            <a:pPr marL="271463" lvl="0" indent="0" algn="just" rtl="0">
              <a:spcAft>
                <a:spcPts val="0"/>
              </a:spcAft>
              <a:buSzPts val="1600"/>
              <a:buNone/>
            </a:pPr>
            <a:r>
              <a:rPr lang="pt-BR" sz="2000" dirty="0">
                <a:solidFill>
                  <a:schemeClr val="bg2"/>
                </a:solidFill>
                <a:latin typeface="+mn-lt"/>
                <a:ea typeface="Times New Roman"/>
                <a:cs typeface="Times New Roman"/>
                <a:sym typeface="Times New Roman"/>
              </a:rPr>
              <a:t>PSEUDOCÓDIGO (representação textual) </a:t>
            </a:r>
          </a:p>
          <a:p>
            <a:pPr marL="271463" lvl="0" indent="0" algn="just" rtl="0">
              <a:spcAft>
                <a:spcPts val="0"/>
              </a:spcAft>
              <a:buSzPts val="1600"/>
              <a:buNone/>
            </a:pPr>
            <a:r>
              <a:rPr lang="pt-BR" sz="2000" dirty="0">
                <a:solidFill>
                  <a:schemeClr val="bg2"/>
                </a:solidFill>
                <a:latin typeface="+mn-lt"/>
                <a:ea typeface="Times New Roman"/>
                <a:cs typeface="Times New Roman"/>
                <a:sym typeface="Times New Roman"/>
              </a:rPr>
              <a:t>FLUXOGRAMA (representação visual)</a:t>
            </a:r>
            <a:endParaRPr sz="2000" dirty="0">
              <a:solidFill>
                <a:schemeClr val="bg2"/>
              </a:solidFill>
              <a:latin typeface="+mn-lt"/>
              <a:ea typeface="Times New Roman"/>
              <a:cs typeface="Times New Roman"/>
              <a:sym typeface="Times New Roman"/>
            </a:endParaRPr>
          </a:p>
          <a:p>
            <a:pPr marL="271463" lvl="0" indent="-242888" algn="just" rtl="0">
              <a:spcBef>
                <a:spcPts val="6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solidFill>
                  <a:schemeClr val="bg2"/>
                </a:solidFill>
                <a:latin typeface="+mn-lt"/>
                <a:ea typeface="Times New Roman"/>
                <a:cs typeface="Times New Roman"/>
                <a:sym typeface="Times New Roman"/>
              </a:rPr>
              <a:t>Um Fluxograma demonstra de forma </a:t>
            </a:r>
            <a:r>
              <a:rPr lang="pt-BR" sz="20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visual</a:t>
            </a:r>
            <a:r>
              <a:rPr lang="pt-BR" sz="2000" dirty="0">
                <a:solidFill>
                  <a:schemeClr val="bg2"/>
                </a:solidFill>
                <a:latin typeface="+mn-lt"/>
                <a:ea typeface="Times New Roman"/>
                <a:cs typeface="Times New Roman"/>
                <a:sym typeface="Times New Roman"/>
              </a:rPr>
              <a:t>, os possíveis caminhos que um Algoritmo pode seguir caso se encontre em determinada situação. Essa foi a representação usada nesse projeto.</a:t>
            </a:r>
            <a:endParaRPr sz="2000" dirty="0">
              <a:solidFill>
                <a:schemeClr val="bg2"/>
              </a:solidFill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7084" y="491981"/>
            <a:ext cx="2911937" cy="3583908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"/>
          <p:cNvSpPr txBox="1"/>
          <p:nvPr/>
        </p:nvSpPr>
        <p:spPr>
          <a:xfrm>
            <a:off x="5869998" y="4215279"/>
            <a:ext cx="2911937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Times New Roman"/>
                <a:cs typeface="Times New Roman"/>
                <a:sym typeface="Times New Roman"/>
              </a:rPr>
              <a:t>Algoritmo em Fluxograma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1F45C175-B9B5-4E1D-B721-D4B3FFE9860B}"/>
              </a:ext>
            </a:extLst>
          </p:cNvPr>
          <p:cNvCxnSpPr/>
          <p:nvPr/>
        </p:nvCxnSpPr>
        <p:spPr>
          <a:xfrm>
            <a:off x="5104131" y="2107812"/>
            <a:ext cx="1132115" cy="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  <p:bldP spid="209" grpId="0" uiExpand="1" build="p"/>
      <p:bldP spid="2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9FC3768D-C5C9-4A54-90EE-D916C54A10FD}"/>
              </a:ext>
            </a:extLst>
          </p:cNvPr>
          <p:cNvSpPr txBox="1"/>
          <p:nvPr/>
        </p:nvSpPr>
        <p:spPr>
          <a:xfrm>
            <a:off x="531075" y="707571"/>
            <a:ext cx="8264582" cy="2793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400" dirty="0"/>
              <a:t>ALGORITMO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400" dirty="0"/>
              <a:t>IMPORTÂNCIA DE ORGANIZAR O PENSAMENTO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400" dirty="0"/>
              <a:t>PROCESSO REFLEXO!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400" dirty="0"/>
              <a:t>COMUNICAR AO COMPUTADOR O QUE FAZER!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400" dirty="0"/>
              <a:t>LINGUAGEM DE PROGRAMAÇÃO</a:t>
            </a:r>
          </a:p>
        </p:txBody>
      </p:sp>
    </p:spTree>
    <p:extLst>
      <p:ext uri="{BB962C8B-B14F-4D97-AF65-F5344CB8AC3E}">
        <p14:creationId xmlns:p14="http://schemas.microsoft.com/office/powerpoint/2010/main" val="3467664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6CF7803C-412B-465B-BF55-9BBC289204D3}"/>
              </a:ext>
            </a:extLst>
          </p:cNvPr>
          <p:cNvSpPr txBox="1"/>
          <p:nvPr/>
        </p:nvSpPr>
        <p:spPr>
          <a:xfrm>
            <a:off x="631371" y="310154"/>
            <a:ext cx="1382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ROTEIRO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D36F61E-0E9F-4123-A306-40A1BB76C617}"/>
              </a:ext>
            </a:extLst>
          </p:cNvPr>
          <p:cNvSpPr txBox="1"/>
          <p:nvPr/>
        </p:nvSpPr>
        <p:spPr>
          <a:xfrm>
            <a:off x="489857" y="763146"/>
            <a:ext cx="5399314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1800" dirty="0"/>
              <a:t>INTRODUÇÃO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1800" dirty="0"/>
              <a:t>PROBLEMAS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1800" dirty="0"/>
              <a:t>OBJETIVO E JUSTIFICATIVA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1800" dirty="0"/>
              <a:t>GAMIFICAÇÃO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1800" dirty="0"/>
              <a:t>IMPORTÂNCIA DOS JOGOS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1800" dirty="0"/>
              <a:t>ESTIMULANDO O DESENVOLVIMENTO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1800" dirty="0"/>
              <a:t>CODBOT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1800" dirty="0"/>
              <a:t>CONCLUSÃO </a:t>
            </a:r>
          </a:p>
        </p:txBody>
      </p:sp>
    </p:spTree>
    <p:extLst>
      <p:ext uri="{BB962C8B-B14F-4D97-AF65-F5344CB8AC3E}">
        <p14:creationId xmlns:p14="http://schemas.microsoft.com/office/powerpoint/2010/main" val="27786867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title" idx="4294967295"/>
          </p:nvPr>
        </p:nvSpPr>
        <p:spPr>
          <a:xfrm>
            <a:off x="286489" y="266320"/>
            <a:ext cx="5670427" cy="3462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COMUNICAR O QUE DEVE SER FEITO</a:t>
            </a:r>
            <a:endParaRPr sz="20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body" idx="4294967295"/>
          </p:nvPr>
        </p:nvSpPr>
        <p:spPr>
          <a:xfrm>
            <a:off x="294521" y="738909"/>
            <a:ext cx="8588222" cy="12422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Criar um Algoritmo é dizer ao computador de forma sequencial e clara, exatamente o que tem que ser executado para realizar uma tarefa...</a:t>
            </a:r>
            <a:endParaRPr sz="24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4294967295"/>
          </p:nvPr>
        </p:nvSpPr>
        <p:spPr>
          <a:xfrm>
            <a:off x="174778" y="1985140"/>
            <a:ext cx="8775258" cy="21078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A linguagem de programação é o meio que o programador usa para comunicar ao computador o que deve ser executado. </a:t>
            </a:r>
          </a:p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Nesse projeto utilizamos a linguagem </a:t>
            </a:r>
            <a:r>
              <a:rPr lang="pt-BR" sz="2400" dirty="0" err="1">
                <a:latin typeface="+mj-lt"/>
                <a:ea typeface="Times New Roman"/>
                <a:cs typeface="Times New Roman"/>
                <a:sym typeface="Times New Roman"/>
              </a:rPr>
              <a:t>GML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(Game </a:t>
            </a:r>
            <a:r>
              <a:rPr lang="pt-BR" sz="2400" dirty="0" err="1">
                <a:latin typeface="+mj-lt"/>
                <a:ea typeface="Times New Roman"/>
                <a:cs typeface="Times New Roman"/>
                <a:sym typeface="Times New Roman"/>
              </a:rPr>
              <a:t>Maker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 err="1">
                <a:latin typeface="+mj-lt"/>
                <a:ea typeface="Times New Roman"/>
                <a:cs typeface="Times New Roman"/>
                <a:sym typeface="Times New Roman"/>
              </a:rPr>
              <a:t>Language</a:t>
            </a: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).</a:t>
            </a:r>
            <a:endParaRPr sz="24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title" idx="4294967295"/>
          </p:nvPr>
        </p:nvSpPr>
        <p:spPr>
          <a:xfrm>
            <a:off x="286490" y="266320"/>
            <a:ext cx="3621482" cy="3462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LINGUAGENS...</a:t>
            </a:r>
            <a:endParaRPr sz="32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" name="image17.png">
            <a:extLst>
              <a:ext uri="{FF2B5EF4-FFF2-40B4-BE49-F238E27FC236}">
                <a16:creationId xmlns:a16="http://schemas.microsoft.com/office/drawing/2014/main" id="{F8E4D35E-5192-48C0-84BC-D3C8FD3BB465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92818" y="980622"/>
            <a:ext cx="7321096" cy="351929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3343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>
            <a:spLocks noGrp="1"/>
          </p:cNvSpPr>
          <p:nvPr>
            <p:ph type="title" idx="4294967295"/>
          </p:nvPr>
        </p:nvSpPr>
        <p:spPr>
          <a:xfrm>
            <a:off x="318406" y="275093"/>
            <a:ext cx="6387193" cy="4324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ORGANIZANDO AS IDEIAS...BOAS PRÁTICAS !</a:t>
            </a: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/>
              <a:sym typeface="Times New Roman"/>
            </a:endParaRPr>
          </a:p>
        </p:txBody>
      </p:sp>
      <p:sp>
        <p:nvSpPr>
          <p:cNvPr id="138" name="Google Shape;138;p14"/>
          <p:cNvSpPr txBox="1">
            <a:spLocks noGrp="1"/>
          </p:cNvSpPr>
          <p:nvPr>
            <p:ph type="body" idx="4294967295"/>
          </p:nvPr>
        </p:nvSpPr>
        <p:spPr>
          <a:xfrm>
            <a:off x="239485" y="798775"/>
            <a:ext cx="8556172" cy="15851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Antes de desenvolver um Algoritmo, deve-se ter em mente o problema em questão e como será feito para resolvê-lo. Avaliando como se obter a melhor forma de resolver o problema antes de enfim colocar a mão na massa.</a:t>
            </a:r>
            <a:endParaRPr sz="24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14"/>
          <p:cNvSpPr txBox="1">
            <a:spLocks noGrp="1"/>
          </p:cNvSpPr>
          <p:nvPr>
            <p:ph type="body" idx="4294967295"/>
          </p:nvPr>
        </p:nvSpPr>
        <p:spPr>
          <a:xfrm>
            <a:off x="240955" y="2534871"/>
            <a:ext cx="8685329" cy="14166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Ao se organizar as ideias, é obtida uma compreensão melhor do problema em questão, tornando o seu entendimento algo menos complexo e mais fácil de ser resolvido.</a:t>
            </a:r>
            <a:endParaRPr sz="24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title" idx="4294967295"/>
          </p:nvPr>
        </p:nvSpPr>
        <p:spPr>
          <a:xfrm>
            <a:off x="675099" y="532028"/>
            <a:ext cx="5399130" cy="4949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CODBOT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ea typeface="Times New Roman"/>
                <a:cs typeface="Times New Roman"/>
                <a:sym typeface="Times New Roman"/>
              </a:rPr>
              <a:t> -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/>
                <a:sym typeface="Times New Roman"/>
              </a:rPr>
              <a:t>APRENDENDO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/>
                <a:sym typeface="Times New Roman"/>
              </a:rPr>
              <a:t>LÓGICA</a:t>
            </a:r>
            <a:endParaRPr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22"/>
          <p:cNvSpPr txBox="1">
            <a:spLocks noGrp="1"/>
          </p:cNvSpPr>
          <p:nvPr>
            <p:ph type="body" idx="4294967295"/>
          </p:nvPr>
        </p:nvSpPr>
        <p:spPr>
          <a:xfrm>
            <a:off x="277611" y="1171851"/>
            <a:ext cx="4818171" cy="31747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n-lt"/>
                <a:ea typeface="Times New Roman"/>
                <a:cs typeface="Times New Roman"/>
                <a:sym typeface="Times New Roman"/>
              </a:rPr>
              <a:t>Desenvolvido para ensinar Lógica de Programação através da resolução de pequenos desafios.</a:t>
            </a:r>
            <a:endParaRPr sz="24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457200" lvl="0" indent="-330200" algn="just" rtl="0">
              <a:spcBef>
                <a:spcPts val="12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n-lt"/>
                <a:ea typeface="Times New Roman"/>
                <a:cs typeface="Times New Roman"/>
                <a:sym typeface="Times New Roman"/>
              </a:rPr>
              <a:t>Demonstra como funciona e como são desenvolvidos algoritmos de forma intuitiva</a:t>
            </a:r>
            <a:endParaRPr sz="2400" dirty="0"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4175" y="1387325"/>
            <a:ext cx="3478662" cy="255436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7" name="Google Shape;187;p22"/>
          <p:cNvSpPr txBox="1"/>
          <p:nvPr/>
        </p:nvSpPr>
        <p:spPr>
          <a:xfrm>
            <a:off x="5317542" y="4120045"/>
            <a:ext cx="366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/>
                <a:cs typeface="Calibri"/>
                <a:sym typeface="Calibri"/>
              </a:rPr>
              <a:t>DESCRIÇÃO DE UM DESAFIO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build="allAtOnce"/>
      <p:bldP spid="18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 idx="4294967295"/>
          </p:nvPr>
        </p:nvSpPr>
        <p:spPr>
          <a:xfrm>
            <a:off x="449035" y="362178"/>
            <a:ext cx="6713764" cy="3236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CODBOT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 - UM ALIADO NO APRENDIZADO</a:t>
            </a:r>
            <a:endParaRPr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4294967295"/>
          </p:nvPr>
        </p:nvSpPr>
        <p:spPr>
          <a:xfrm>
            <a:off x="174172" y="778328"/>
            <a:ext cx="5377542" cy="2472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just" rtl="0">
              <a:spcBef>
                <a:spcPts val="1200"/>
              </a:spcBef>
              <a:spcAft>
                <a:spcPts val="0"/>
              </a:spcAft>
              <a:buSzPts val="1600"/>
            </a:pPr>
            <a:r>
              <a:rPr lang="pt-BR" sz="2800" dirty="0">
                <a:latin typeface="+mn-lt"/>
                <a:ea typeface="Times New Roman"/>
                <a:cs typeface="Times New Roman"/>
                <a:sym typeface="Times New Roman"/>
              </a:rPr>
              <a:t>O robô chamado </a:t>
            </a:r>
            <a:r>
              <a:rPr lang="pt-BR" sz="28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Cody</a:t>
            </a:r>
            <a:r>
              <a:rPr lang="pt-BR" sz="2800" dirty="0">
                <a:latin typeface="+mn-lt"/>
                <a:ea typeface="Times New Roman"/>
                <a:cs typeface="Times New Roman"/>
                <a:sym typeface="Times New Roman"/>
              </a:rPr>
              <a:t> deve ser programado com comandos </a:t>
            </a:r>
            <a:r>
              <a:rPr lang="pt-BR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Drag-</a:t>
            </a:r>
            <a:r>
              <a:rPr lang="pt-BR" sz="2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and</a:t>
            </a:r>
            <a:r>
              <a:rPr lang="pt-BR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-</a:t>
            </a:r>
            <a:r>
              <a:rPr lang="pt-BR" sz="2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Drop</a:t>
            </a:r>
            <a:r>
              <a:rPr lang="pt-BR" sz="2800" i="1" dirty="0">
                <a:latin typeface="+mn-lt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800" dirty="0">
                <a:latin typeface="+mn-lt"/>
                <a:ea typeface="Times New Roman"/>
                <a:cs typeface="Times New Roman"/>
                <a:sym typeface="Times New Roman"/>
              </a:rPr>
              <a:t>da melhor forma possível para chegar em seu objetivo.</a:t>
            </a:r>
            <a:endParaRPr sz="2800" dirty="0"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8074" y="908957"/>
            <a:ext cx="3231175" cy="247217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9" name="Google Shape;149;p15"/>
          <p:cNvSpPr txBox="1"/>
          <p:nvPr/>
        </p:nvSpPr>
        <p:spPr>
          <a:xfrm>
            <a:off x="5729464" y="3539764"/>
            <a:ext cx="2902908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+mn-lt"/>
                <a:ea typeface="Calibri"/>
                <a:cs typeface="Calibri"/>
                <a:sym typeface="Calibri"/>
              </a:rPr>
              <a:t>Robô Cody próximo ao seu objetivo</a:t>
            </a:r>
            <a:endParaRPr sz="1800"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build="p"/>
      <p:bldP spid="1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554" y="978542"/>
            <a:ext cx="1275625" cy="315442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6" name="Google Shape;156;p16"/>
          <p:cNvSpPr txBox="1">
            <a:spLocks noGrp="1"/>
          </p:cNvSpPr>
          <p:nvPr>
            <p:ph type="title" idx="4294967295"/>
          </p:nvPr>
        </p:nvSpPr>
        <p:spPr>
          <a:xfrm>
            <a:off x="514379" y="366435"/>
            <a:ext cx="8131800" cy="4935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CODBOT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 - PROGRAMANDO EFICIENTEMENTE</a:t>
            </a:r>
            <a:endParaRPr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6378" y="3827232"/>
            <a:ext cx="1725811" cy="51895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3952" y="3805449"/>
            <a:ext cx="1764430" cy="51895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9" name="Google Shape;159;p16"/>
          <p:cNvSpPr txBox="1">
            <a:spLocks noGrp="1"/>
          </p:cNvSpPr>
          <p:nvPr>
            <p:ph type="body" idx="4294967295"/>
          </p:nvPr>
        </p:nvSpPr>
        <p:spPr>
          <a:xfrm>
            <a:off x="1958772" y="978542"/>
            <a:ext cx="6687407" cy="26246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71463" lvl="0" indent="-2413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n-lt"/>
                <a:ea typeface="Times New Roman"/>
                <a:cs typeface="Times New Roman"/>
                <a:sym typeface="Times New Roman"/>
              </a:rPr>
              <a:t>Para se programar o robô, os comandos que estão na CPU, devem ser arrastados para a RAM.</a:t>
            </a:r>
            <a:endParaRPr sz="20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271463" lvl="0" indent="-2413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n-lt"/>
                <a:ea typeface="Times New Roman"/>
                <a:cs typeface="Times New Roman"/>
                <a:sym typeface="Times New Roman"/>
              </a:rPr>
              <a:t>Cada comando consome uma quantidade específica de RAM ao serem utilizados tendo um limite máximo para cada desafio.</a:t>
            </a:r>
            <a:endParaRPr sz="20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271463" lvl="0" indent="-2413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n-lt"/>
                <a:ea typeface="Times New Roman"/>
                <a:cs typeface="Times New Roman"/>
                <a:sym typeface="Times New Roman"/>
              </a:rPr>
              <a:t>Caso o consumo ultrapasse a quantidade permitida, instruções deverão ser apagadas para prosseguir corretamente com a execução do algoritmo.</a:t>
            </a:r>
            <a:endParaRPr sz="2000" dirty="0"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2948522" y="4362817"/>
            <a:ext cx="287533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Calibri"/>
                <a:cs typeface="Calibri"/>
                <a:sym typeface="Calibri"/>
              </a:rPr>
              <a:t>RAM AINDA NA CAPACIDADE</a:t>
            </a:r>
          </a:p>
        </p:txBody>
      </p:sp>
      <p:sp>
        <p:nvSpPr>
          <p:cNvPr id="161" name="Google Shape;161;p16"/>
          <p:cNvSpPr txBox="1"/>
          <p:nvPr/>
        </p:nvSpPr>
        <p:spPr>
          <a:xfrm>
            <a:off x="5910943" y="4384590"/>
            <a:ext cx="2828467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Calibri"/>
                <a:cs typeface="Calibri"/>
                <a:sym typeface="Calibri"/>
              </a:rPr>
              <a:t>RAM UTILIZADA EM EXCESSO</a:t>
            </a:r>
          </a:p>
        </p:txBody>
      </p:sp>
      <p:sp>
        <p:nvSpPr>
          <p:cNvPr id="162" name="Google Shape;162;p16"/>
          <p:cNvSpPr txBox="1"/>
          <p:nvPr/>
        </p:nvSpPr>
        <p:spPr>
          <a:xfrm>
            <a:off x="323147" y="4280868"/>
            <a:ext cx="233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Calibri"/>
                <a:cs typeface="Calibri"/>
                <a:sym typeface="Calibri"/>
              </a:rPr>
              <a:t>Comandos já programados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build="allAtOnce"/>
      <p:bldP spid="160" grpId="0"/>
      <p:bldP spid="161" grpId="0"/>
      <p:bldP spid="16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 idx="4294967295"/>
          </p:nvPr>
        </p:nvSpPr>
        <p:spPr>
          <a:xfrm>
            <a:off x="361979" y="365943"/>
            <a:ext cx="7453964" cy="4064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CODBOT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 - INFORMAÇÕES DOS DESAFIOS</a:t>
            </a:r>
            <a:endParaRPr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9" name="Google Shape;16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0931" y="1081775"/>
            <a:ext cx="3363460" cy="2403778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0" name="Google Shape;170;p17"/>
          <p:cNvSpPr txBox="1">
            <a:spLocks noGrp="1"/>
          </p:cNvSpPr>
          <p:nvPr>
            <p:ph type="body" idx="4294967295"/>
          </p:nvPr>
        </p:nvSpPr>
        <p:spPr>
          <a:xfrm>
            <a:off x="204566" y="913233"/>
            <a:ext cx="5051308" cy="29013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000" dirty="0">
                <a:latin typeface="+mn-lt"/>
                <a:ea typeface="Times New Roman"/>
                <a:cs typeface="Times New Roman"/>
                <a:sym typeface="Times New Roman"/>
              </a:rPr>
              <a:t>INFORMAÇÕES BÁSICAS</a:t>
            </a:r>
          </a:p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000" b="1" dirty="0">
                <a:latin typeface="+mn-lt"/>
                <a:ea typeface="Times New Roman"/>
                <a:cs typeface="Times New Roman"/>
                <a:sym typeface="Times New Roman"/>
              </a:rPr>
              <a:t>Nome: </a:t>
            </a:r>
            <a:r>
              <a:rPr lang="pt-BR" sz="2000" dirty="0">
                <a:latin typeface="+mn-lt"/>
                <a:ea typeface="Times New Roman"/>
                <a:cs typeface="Times New Roman"/>
                <a:sym typeface="Times New Roman"/>
              </a:rPr>
              <a:t>Indica como o desafio é chamado.</a:t>
            </a:r>
          </a:p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000" b="1" dirty="0">
                <a:latin typeface="+mn-lt"/>
                <a:ea typeface="Times New Roman"/>
                <a:cs typeface="Times New Roman"/>
                <a:sym typeface="Times New Roman"/>
              </a:rPr>
              <a:t>Descrição: </a:t>
            </a:r>
            <a:r>
              <a:rPr lang="pt-BR" sz="2000" dirty="0">
                <a:latin typeface="+mn-lt"/>
                <a:ea typeface="Times New Roman"/>
                <a:cs typeface="Times New Roman"/>
                <a:sym typeface="Times New Roman"/>
              </a:rPr>
              <a:t>Normalmente contém alguma dica sobre como ele pode ser completado.</a:t>
            </a:r>
          </a:p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000" b="1" dirty="0">
                <a:latin typeface="+mn-lt"/>
                <a:ea typeface="Times New Roman"/>
                <a:cs typeface="Times New Roman"/>
                <a:sym typeface="Times New Roman"/>
              </a:rPr>
              <a:t>RAM:</a:t>
            </a:r>
            <a:r>
              <a:rPr lang="pt-BR" sz="2000" dirty="0">
                <a:latin typeface="+mn-lt"/>
                <a:ea typeface="Times New Roman"/>
                <a:cs typeface="Times New Roman"/>
                <a:sym typeface="Times New Roman"/>
              </a:rPr>
              <a:t> Mostra a quantidade máxima de RAM que poderá ser utilizada pelo robô.</a:t>
            </a:r>
          </a:p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000" b="1" dirty="0">
                <a:latin typeface="+mn-lt"/>
                <a:ea typeface="Times New Roman"/>
                <a:cs typeface="Times New Roman"/>
                <a:sym typeface="Times New Roman"/>
              </a:rPr>
              <a:t>CPU: </a:t>
            </a:r>
            <a:r>
              <a:rPr lang="pt-BR" sz="2000" dirty="0">
                <a:latin typeface="+mn-lt"/>
                <a:ea typeface="Times New Roman"/>
                <a:cs typeface="Times New Roman"/>
                <a:sym typeface="Times New Roman"/>
              </a:rPr>
              <a:t>Delimita os comandos que poderão ser utilizados para resolver o desafio.</a:t>
            </a:r>
            <a:endParaRPr sz="2000" dirty="0"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17"/>
          <p:cNvSpPr txBox="1"/>
          <p:nvPr/>
        </p:nvSpPr>
        <p:spPr>
          <a:xfrm>
            <a:off x="5255874" y="3599189"/>
            <a:ext cx="3743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Calibri"/>
                <a:cs typeface="Calibri"/>
                <a:sym typeface="Calibri"/>
              </a:rPr>
              <a:t>Informações do nível básico número 13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build="allAtOnce"/>
      <p:bldP spid="17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title" idx="4294967295"/>
          </p:nvPr>
        </p:nvSpPr>
        <p:spPr>
          <a:xfrm>
            <a:off x="416379" y="413596"/>
            <a:ext cx="6800850" cy="2939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CODBOT</a:t>
            </a:r>
            <a:r>
              <a:rPr lang="pt-BR" sz="2400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 - ENSINANDO BOAS PRÁTICAS</a:t>
            </a:r>
            <a:endParaRPr sz="2400" dirty="0">
              <a:latin typeface="+mn-lt"/>
            </a:endParaRPr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434" y="894482"/>
            <a:ext cx="2714574" cy="1950626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9" name="Google Shape;17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117" y="3278858"/>
            <a:ext cx="2527577" cy="9546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0" name="Google Shape;180;p18"/>
          <p:cNvSpPr txBox="1">
            <a:spLocks noGrp="1"/>
          </p:cNvSpPr>
          <p:nvPr>
            <p:ph type="body" idx="4294967295"/>
          </p:nvPr>
        </p:nvSpPr>
        <p:spPr>
          <a:xfrm>
            <a:off x="3397177" y="854981"/>
            <a:ext cx="5507336" cy="32598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4625" lvl="0" indent="-17462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100" dirty="0">
                <a:latin typeface="+mn-lt"/>
                <a:ea typeface="Times New Roman"/>
                <a:cs typeface="Times New Roman"/>
                <a:sym typeface="Times New Roman"/>
              </a:rPr>
              <a:t>Além do objetivo principal (a bandeira verde) outros dois objetivos são dispostos para cada desafio.</a:t>
            </a:r>
            <a:endParaRPr sz="21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174625" lvl="0" indent="-17462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100" dirty="0">
                <a:latin typeface="+mn-lt"/>
                <a:ea typeface="Times New Roman"/>
                <a:cs typeface="Times New Roman"/>
                <a:sym typeface="Times New Roman"/>
              </a:rPr>
              <a:t>Através desses 3 objetivos, ao se concluir um desafio é gerada uma pontuação: Regular, Bom e Muito Bom.</a:t>
            </a:r>
            <a:endParaRPr sz="2100" dirty="0"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241999" y="4407618"/>
            <a:ext cx="38183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Calibri"/>
                <a:cs typeface="Calibri"/>
                <a:sym typeface="Calibri"/>
              </a:rPr>
              <a:t>Pontuações obtidas nos primeiros desafios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build="allAtOnce"/>
      <p:bldP spid="18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title" idx="4294967295"/>
          </p:nvPr>
        </p:nvSpPr>
        <p:spPr>
          <a:xfrm>
            <a:off x="416379" y="413596"/>
            <a:ext cx="6800850" cy="2939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CODBOT</a:t>
            </a:r>
            <a:r>
              <a:rPr lang="pt-BR" sz="2400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 - ENSINANDO BOAS PRÁTICAS</a:t>
            </a:r>
            <a:endParaRPr sz="2400" dirty="0">
              <a:latin typeface="+mn-lt"/>
            </a:endParaRPr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434" y="894482"/>
            <a:ext cx="2714574" cy="1950626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9" name="Google Shape;17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117" y="3278858"/>
            <a:ext cx="2527577" cy="9546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0" name="Google Shape;180;p18"/>
          <p:cNvSpPr txBox="1">
            <a:spLocks noGrp="1"/>
          </p:cNvSpPr>
          <p:nvPr>
            <p:ph type="body" idx="4294967295"/>
          </p:nvPr>
        </p:nvSpPr>
        <p:spPr>
          <a:xfrm>
            <a:off x="3287486" y="752967"/>
            <a:ext cx="5614515" cy="3654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 rtl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100" dirty="0">
                <a:latin typeface="+mn-lt"/>
                <a:ea typeface="Times New Roman"/>
                <a:cs typeface="Times New Roman"/>
                <a:sym typeface="Times New Roman"/>
              </a:rPr>
              <a:t>Os desafios são baseados em boas práticas por exemplo: </a:t>
            </a:r>
          </a:p>
          <a:p>
            <a:pPr marL="174625" lvl="0" indent="-174625" algn="just" rtl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100" dirty="0">
                <a:latin typeface="+mn-lt"/>
                <a:ea typeface="Times New Roman"/>
                <a:cs typeface="Times New Roman"/>
                <a:sym typeface="Times New Roman"/>
              </a:rPr>
              <a:t>utilizar pouca memória RAM, </a:t>
            </a:r>
          </a:p>
          <a:p>
            <a:pPr marL="174625" lvl="0" indent="-174625" algn="just" rtl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100" dirty="0">
                <a:latin typeface="+mn-lt"/>
                <a:ea typeface="Times New Roman"/>
                <a:cs typeface="Times New Roman"/>
                <a:sym typeface="Times New Roman"/>
              </a:rPr>
              <a:t>completar o desafio em pouco tempo</a:t>
            </a:r>
          </a:p>
          <a:p>
            <a:pPr marL="174625" lvl="0" indent="-174625" algn="just" rtl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100" dirty="0">
                <a:latin typeface="+mn-lt"/>
                <a:ea typeface="Times New Roman"/>
                <a:cs typeface="Times New Roman"/>
                <a:sym typeface="Times New Roman"/>
              </a:rPr>
              <a:t> resolver com poucos comandos, </a:t>
            </a:r>
          </a:p>
          <a:p>
            <a:pPr marL="174625" lvl="0" indent="-174625" algn="just" rtl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100" dirty="0">
                <a:latin typeface="+mn-lt"/>
                <a:ea typeface="Times New Roman"/>
                <a:cs typeface="Times New Roman"/>
                <a:sym typeface="Times New Roman"/>
              </a:rPr>
              <a:t>completar com poucas tentativas, </a:t>
            </a:r>
          </a:p>
          <a:p>
            <a:pPr marL="174625" lvl="0" indent="-174625" algn="just" rtl="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100" dirty="0">
                <a:latin typeface="+mn-lt"/>
                <a:ea typeface="Times New Roman"/>
                <a:cs typeface="Times New Roman"/>
                <a:sym typeface="Times New Roman"/>
              </a:rPr>
              <a:t>não executar comandos inválidos</a:t>
            </a:r>
          </a:p>
          <a:p>
            <a:pPr marL="174625" lvl="0" indent="-17462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100" dirty="0">
                <a:latin typeface="+mn-lt"/>
                <a:ea typeface="Times New Roman"/>
                <a:cs typeface="Times New Roman"/>
                <a:sym typeface="Times New Roman"/>
              </a:rPr>
              <a:t>........</a:t>
            </a:r>
            <a:endParaRPr sz="2100" dirty="0"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241999" y="4407618"/>
            <a:ext cx="38183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Calibri"/>
                <a:cs typeface="Calibri"/>
                <a:sym typeface="Calibri"/>
              </a:rPr>
              <a:t>Pontuações obtidas nos primeiros desafios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946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build="allAtOnce"/>
      <p:bldP spid="18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20E96E6-0106-4869-9965-50D6D390F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17" y="1313543"/>
            <a:ext cx="4674295" cy="2598389"/>
          </a:xfrm>
          <a:prstGeom prst="rect">
            <a:avLst/>
          </a:prstGeom>
          <a:ln w="28575">
            <a:solidFill>
              <a:schemeClr val="bg2"/>
            </a:solidFill>
          </a:ln>
        </p:spPr>
      </p:pic>
      <p:sp>
        <p:nvSpPr>
          <p:cNvPr id="6" name="Google Shape;184;p22">
            <a:extLst>
              <a:ext uri="{FF2B5EF4-FFF2-40B4-BE49-F238E27FC236}">
                <a16:creationId xmlns:a16="http://schemas.microsoft.com/office/drawing/2014/main" id="{B34C74EB-5D78-42A9-8545-338824E6674D}"/>
              </a:ext>
            </a:extLst>
          </p:cNvPr>
          <p:cNvSpPr txBox="1">
            <a:spLocks/>
          </p:cNvSpPr>
          <p:nvPr/>
        </p:nvSpPr>
        <p:spPr>
          <a:xfrm>
            <a:off x="675099" y="532028"/>
            <a:ext cx="7445644" cy="4949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/>
                <a:cs typeface="Times New Roman"/>
                <a:sym typeface="Times New Roman"/>
              </a:rPr>
              <a:t>CODBOT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ea typeface="Times New Roman"/>
                <a:cs typeface="Times New Roman"/>
                <a:sym typeface="Times New Roman"/>
              </a:rPr>
              <a:t> - 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/>
                <a:sym typeface="Times New Roman"/>
              </a:rPr>
              <a:t>AVANCE ATRAVÉS DOS OBSTÁCULOS</a:t>
            </a:r>
            <a:endParaRPr lang="pt-B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Google Shape;177;p21">
            <a:extLst>
              <a:ext uri="{FF2B5EF4-FFF2-40B4-BE49-F238E27FC236}">
                <a16:creationId xmlns:a16="http://schemas.microsoft.com/office/drawing/2014/main" id="{27653228-59D7-4D7C-A1B3-8A2A9B60761E}"/>
              </a:ext>
            </a:extLst>
          </p:cNvPr>
          <p:cNvSpPr txBox="1">
            <a:spLocks/>
          </p:cNvSpPr>
          <p:nvPr/>
        </p:nvSpPr>
        <p:spPr>
          <a:xfrm>
            <a:off x="5300680" y="1231567"/>
            <a:ext cx="3364404" cy="3637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algn="just">
              <a:buSzPts val="1600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Avalie o desafio como um todo para então poder começar a resolve-lo.</a:t>
            </a:r>
          </a:p>
          <a:p>
            <a:pPr marL="127000" algn="just">
              <a:buSzPts val="1600"/>
            </a:pPr>
            <a:endParaRPr lang="pt-BR" sz="20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127000" algn="just">
              <a:buSzPts val="1600"/>
            </a:pPr>
            <a:endParaRPr lang="pt-BR" sz="20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127000" algn="just">
              <a:buSzPts val="1600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Seu principal objetivo é chegar na bandeira verde da melhor forma possível, sem esgotar a quantidade máxima de RAM disponível.</a:t>
            </a:r>
          </a:p>
        </p:txBody>
      </p:sp>
      <p:sp>
        <p:nvSpPr>
          <p:cNvPr id="9" name="Google Shape;187;p22">
            <a:extLst>
              <a:ext uri="{FF2B5EF4-FFF2-40B4-BE49-F238E27FC236}">
                <a16:creationId xmlns:a16="http://schemas.microsoft.com/office/drawing/2014/main" id="{07C5482B-7135-4819-A8F5-AFB281C33F16}"/>
              </a:ext>
            </a:extLst>
          </p:cNvPr>
          <p:cNvSpPr txBox="1"/>
          <p:nvPr/>
        </p:nvSpPr>
        <p:spPr>
          <a:xfrm>
            <a:off x="478916" y="3911932"/>
            <a:ext cx="467429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/>
                <a:cs typeface="Calibri"/>
                <a:sym typeface="Calibri"/>
              </a:rPr>
              <a:t>Execução da programação em andamento</a:t>
            </a:r>
          </a:p>
        </p:txBody>
      </p:sp>
    </p:spTree>
    <p:extLst>
      <p:ext uri="{BB962C8B-B14F-4D97-AF65-F5344CB8AC3E}">
        <p14:creationId xmlns:p14="http://schemas.microsoft.com/office/powerpoint/2010/main" val="414941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 idx="4294967295"/>
          </p:nvPr>
        </p:nvSpPr>
        <p:spPr>
          <a:xfrm>
            <a:off x="1183135" y="197530"/>
            <a:ext cx="4205294" cy="520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INTRODUÇÃO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 - 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CONTEXTO</a:t>
            </a:r>
            <a:endParaRPr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/>
              <a:sym typeface="Times New Roman"/>
            </a:endParaRPr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4294967295"/>
          </p:nvPr>
        </p:nvSpPr>
        <p:spPr>
          <a:xfrm>
            <a:off x="281092" y="636655"/>
            <a:ext cx="8581815" cy="41839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Novas Tecnologias</a:t>
            </a: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Demandas – cotidiano frenético</a:t>
            </a: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Espaço de conhecimento humano se alarga</a:t>
            </a: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Sistema Educacional não consegue acompanhar </a:t>
            </a: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Permanece obsoleto e não usa tecnologia de forma adequada</a:t>
            </a: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Não acompanha as mudanças nas relações sociais</a:t>
            </a: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Educação de baixa qualidade </a:t>
            </a:r>
            <a:r>
              <a:rPr lang="pt-BR" sz="2000" dirty="0">
                <a:latin typeface="+mj-lt"/>
                <a:ea typeface="Times New Roman"/>
                <a:cs typeface="Times New Roman"/>
                <a:sym typeface="Symbol" panose="05050102010706020507" pitchFamily="18" charset="2"/>
              </a:rPr>
              <a:t> </a:t>
            </a:r>
            <a:r>
              <a:rPr lang="pt-B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PERPETUA</a:t>
            </a: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 a </a:t>
            </a:r>
            <a:r>
              <a:rPr lang="pt-B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pobreza</a:t>
            </a: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 </a:t>
            </a: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Resultados do Pisa – estamos sempre nas ÚLTIMAS posições </a:t>
            </a:r>
          </a:p>
          <a:p>
            <a:pPr marL="127000" lvl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     (LEITURA-MATEMÁTICA-CIÊNCIAS)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>
            <a:spLocks noGrp="1"/>
          </p:cNvSpPr>
          <p:nvPr>
            <p:ph type="title" idx="4294967295"/>
          </p:nvPr>
        </p:nvSpPr>
        <p:spPr>
          <a:xfrm>
            <a:off x="947039" y="279529"/>
            <a:ext cx="5878304" cy="5126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/>
                <a:sym typeface="Times New Roman"/>
              </a:rPr>
              <a:t>CODBOT</a:t>
            </a:r>
            <a:r>
              <a:rPr lang="pt-BR" sz="24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/>
                <a:sym typeface="Times New Roman"/>
              </a:rPr>
              <a:t>PEQUENOS</a:t>
            </a:r>
            <a:r>
              <a:rPr lang="pt-BR" sz="24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/>
                <a:sym typeface="Times New Roman"/>
              </a:rPr>
              <a:t>DESAFIOS</a:t>
            </a:r>
            <a:endParaRPr sz="24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3"/>
          <p:cNvSpPr txBox="1">
            <a:spLocks noGrp="1"/>
          </p:cNvSpPr>
          <p:nvPr>
            <p:ph type="body" idx="4294967295"/>
          </p:nvPr>
        </p:nvSpPr>
        <p:spPr>
          <a:xfrm>
            <a:off x="281623" y="792211"/>
            <a:ext cx="8580754" cy="22883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A cada nível jogado, é proposto ao jogador um desafio que ele deve resolver com as instruções que lhe são apresentadas, as vezes lhe dado uma informação ou dica sobre como o nível pode ser resolvido.</a:t>
            </a:r>
          </a:p>
          <a:p>
            <a:pPr marL="457200" lvl="0" indent="-330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Ao se avançar os níveis, maiores conjuntos de comandos e instruções ficam disponíveis para se utilizar.</a:t>
            </a:r>
          </a:p>
          <a:p>
            <a:pPr marL="457200" lvl="0" indent="-330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endParaRPr lang="pt-BR" sz="24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4" name="Google Shape;194;p23"/>
          <p:cNvPicPr preferRelativeResize="0"/>
          <p:nvPr/>
        </p:nvPicPr>
        <p:blipFill rotWithShape="1">
          <a:blip r:embed="rId3">
            <a:alphaModFix/>
          </a:blip>
          <a:srcRect r="12296" b="20420"/>
          <a:stretch/>
        </p:blipFill>
        <p:spPr>
          <a:xfrm>
            <a:off x="1846226" y="3080550"/>
            <a:ext cx="4909276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87;p22">
            <a:extLst>
              <a:ext uri="{FF2B5EF4-FFF2-40B4-BE49-F238E27FC236}">
                <a16:creationId xmlns:a16="http://schemas.microsoft.com/office/drawing/2014/main" id="{4F3833CB-5540-4CF3-B2DE-4229D18CDF29}"/>
              </a:ext>
            </a:extLst>
          </p:cNvPr>
          <p:cNvSpPr txBox="1"/>
          <p:nvPr/>
        </p:nvSpPr>
        <p:spPr>
          <a:xfrm>
            <a:off x="1676399" y="4509300"/>
            <a:ext cx="514894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/>
                <a:cs typeface="Calibri"/>
                <a:sym typeface="Calibri"/>
              </a:rPr>
              <a:t>CONJUNTO DE INSTRUÇÕES DE UM DESAFIO BÁSICO.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0" build="allAtOnce"/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>
            <a:spLocks noGrp="1"/>
          </p:cNvSpPr>
          <p:nvPr>
            <p:ph type="title" idx="4294967295"/>
          </p:nvPr>
        </p:nvSpPr>
        <p:spPr>
          <a:xfrm>
            <a:off x="947039" y="279529"/>
            <a:ext cx="5878304" cy="5126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/>
                <a:sym typeface="Times New Roman"/>
              </a:rPr>
              <a:t>CODBOT</a:t>
            </a:r>
            <a:r>
              <a:rPr lang="pt-BR" sz="24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Times New Roman"/>
                <a:sym typeface="Times New Roman"/>
              </a:rPr>
              <a:t>GRANDES VARIEDADES</a:t>
            </a:r>
            <a:endParaRPr sz="24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B4C1B1E-FFFA-4DAE-A801-3A5272C04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" y="2075372"/>
            <a:ext cx="3937000" cy="2182064"/>
          </a:xfrm>
          <a:prstGeom prst="rect">
            <a:avLst/>
          </a:prstGeom>
          <a:ln w="28575">
            <a:solidFill>
              <a:schemeClr val="bg2"/>
            </a:solidFill>
          </a:ln>
        </p:spPr>
      </p:pic>
      <p:sp>
        <p:nvSpPr>
          <p:cNvPr id="8" name="Google Shape;187;p22">
            <a:extLst>
              <a:ext uri="{FF2B5EF4-FFF2-40B4-BE49-F238E27FC236}">
                <a16:creationId xmlns:a16="http://schemas.microsoft.com/office/drawing/2014/main" id="{9C6B2789-64D8-4C8F-8700-689BF3F2D809}"/>
              </a:ext>
            </a:extLst>
          </p:cNvPr>
          <p:cNvSpPr txBox="1"/>
          <p:nvPr/>
        </p:nvSpPr>
        <p:spPr>
          <a:xfrm>
            <a:off x="541563" y="4257436"/>
            <a:ext cx="41238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/>
                <a:cs typeface="Calibri"/>
                <a:sym typeface="Calibri"/>
              </a:rPr>
              <a:t>Variedade de Desafios pré-programados.</a:t>
            </a:r>
          </a:p>
        </p:txBody>
      </p:sp>
      <p:sp>
        <p:nvSpPr>
          <p:cNvPr id="9" name="Google Shape;193;p23">
            <a:extLst>
              <a:ext uri="{FF2B5EF4-FFF2-40B4-BE49-F238E27FC236}">
                <a16:creationId xmlns:a16="http://schemas.microsoft.com/office/drawing/2014/main" id="{3C5C1B71-516F-4F5B-8D24-00A3F3D1883C}"/>
              </a:ext>
            </a:extLst>
          </p:cNvPr>
          <p:cNvSpPr txBox="1">
            <a:spLocks/>
          </p:cNvSpPr>
          <p:nvPr/>
        </p:nvSpPr>
        <p:spPr>
          <a:xfrm>
            <a:off x="219526" y="978130"/>
            <a:ext cx="8548507" cy="8434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30200" algn="just"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O Projeto foi construído com 18 desafios fixos, cada um deles com sua própria e única solução.</a:t>
            </a:r>
          </a:p>
          <a:p>
            <a:pPr marL="457200" indent="-330200" algn="just">
              <a:buSzPts val="1600"/>
              <a:buFont typeface="Times New Roman"/>
              <a:buChar char="●"/>
            </a:pPr>
            <a:endParaRPr lang="pt-BR" sz="24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93;p23">
            <a:extLst>
              <a:ext uri="{FF2B5EF4-FFF2-40B4-BE49-F238E27FC236}">
                <a16:creationId xmlns:a16="http://schemas.microsoft.com/office/drawing/2014/main" id="{86B7FB0D-53EE-4DE0-880F-EEBBF5F0FF4E}"/>
              </a:ext>
            </a:extLst>
          </p:cNvPr>
          <p:cNvSpPr txBox="1">
            <a:spLocks/>
          </p:cNvSpPr>
          <p:nvPr/>
        </p:nvSpPr>
        <p:spPr>
          <a:xfrm>
            <a:off x="4665437" y="1821543"/>
            <a:ext cx="4275364" cy="3113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30200" algn="just"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Ao se concluir um nível inicial, o próximo nível com uma maior dificuldade fica disponível.</a:t>
            </a:r>
          </a:p>
          <a:p>
            <a:pPr marL="457200" indent="-330200" algn="just">
              <a:buSzPts val="1600"/>
              <a:buFont typeface="Times New Roman"/>
              <a:buChar char="●"/>
            </a:pPr>
            <a:endParaRPr lang="pt-BR" sz="24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457200" indent="-330200" algn="just"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As soluções para os 18 desafios foram todas documentadas.</a:t>
            </a:r>
          </a:p>
        </p:txBody>
      </p:sp>
    </p:spTree>
    <p:extLst>
      <p:ext uri="{BB962C8B-B14F-4D97-AF65-F5344CB8AC3E}">
        <p14:creationId xmlns:p14="http://schemas.microsoft.com/office/powerpoint/2010/main" val="359853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/>
      <p:bldP spid="10" grpId="0" build="allAtOnce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>
            <a:spLocks noGrp="1"/>
          </p:cNvSpPr>
          <p:nvPr>
            <p:ph type="title" idx="4294967295"/>
          </p:nvPr>
        </p:nvSpPr>
        <p:spPr>
          <a:xfrm>
            <a:off x="464043" y="366205"/>
            <a:ext cx="5120011" cy="565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CODBOT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/>
                <a:cs typeface="Times New Roman"/>
                <a:sym typeface="Times New Roman"/>
              </a:rPr>
              <a:t> - NÍVEIS ÚNICOS</a:t>
            </a:r>
            <a:endParaRPr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2" name="Google Shape;202;p24"/>
          <p:cNvPicPr preferRelativeResize="0"/>
          <p:nvPr/>
        </p:nvPicPr>
        <p:blipFill rotWithShape="1">
          <a:blip r:embed="rId3">
            <a:alphaModFix/>
          </a:blip>
          <a:srcRect r="7570"/>
          <a:stretch/>
        </p:blipFill>
        <p:spPr>
          <a:xfrm>
            <a:off x="4784961" y="1174678"/>
            <a:ext cx="3858500" cy="2397425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3" name="Google Shape;20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050" y="1174678"/>
            <a:ext cx="3858488" cy="2397425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4" name="Google Shape;204;p24"/>
          <p:cNvSpPr txBox="1"/>
          <p:nvPr/>
        </p:nvSpPr>
        <p:spPr>
          <a:xfrm>
            <a:off x="377223" y="3598068"/>
            <a:ext cx="4017315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/>
                <a:cs typeface="Calibri"/>
                <a:sym typeface="Calibri"/>
              </a:rPr>
              <a:t>DESAFIOS CRIADOS PELO USUÁRIO.</a:t>
            </a:r>
          </a:p>
        </p:txBody>
      </p:sp>
      <p:sp>
        <p:nvSpPr>
          <p:cNvPr id="205" name="Google Shape;205;p24"/>
          <p:cNvSpPr txBox="1"/>
          <p:nvPr/>
        </p:nvSpPr>
        <p:spPr>
          <a:xfrm>
            <a:off x="4784961" y="3613396"/>
            <a:ext cx="385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 sz="1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libri"/>
                <a:cs typeface="Calibri"/>
              </a:defRPr>
            </a:lvl1pPr>
          </a:lstStyle>
          <a:p>
            <a:r>
              <a:rPr lang="pt-BR" dirty="0">
                <a:sym typeface="Calibri"/>
              </a:rPr>
              <a:t>TELA DE CRIAÇÃO DE DESAFIOS.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0"/>
      <p:bldP spid="20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>
            <a:spLocks noGrp="1"/>
          </p:cNvSpPr>
          <p:nvPr>
            <p:ph type="title" idx="4294967295"/>
          </p:nvPr>
        </p:nvSpPr>
        <p:spPr>
          <a:xfrm>
            <a:off x="799386" y="268233"/>
            <a:ext cx="7505700" cy="5925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CONSIDERAÇÕES</a:t>
            </a:r>
            <a:r>
              <a:rPr lang="pt-BR" sz="32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3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FINAIS</a:t>
            </a:r>
            <a:endParaRPr sz="32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5"/>
          <p:cNvSpPr txBox="1">
            <a:spLocks noGrp="1"/>
          </p:cNvSpPr>
          <p:nvPr>
            <p:ph type="body" idx="4294967295"/>
          </p:nvPr>
        </p:nvSpPr>
        <p:spPr>
          <a:xfrm>
            <a:off x="361528" y="832606"/>
            <a:ext cx="8591180" cy="38663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>
              <a:buSzPts val="1600"/>
              <a:buFont typeface="Times New Roman"/>
              <a:buChar char="●"/>
            </a:pPr>
            <a:r>
              <a:rPr lang="pt-BR" sz="2200" dirty="0">
                <a:latin typeface="+mj-lt"/>
                <a:ea typeface="Times New Roman"/>
                <a:cs typeface="Times New Roman"/>
                <a:sym typeface="Times New Roman"/>
              </a:rPr>
              <a:t>Através do que foi comentado, pode-se observar os diversos benefícios da utilização de jogos como forma de absorver conhecimento de maneira natural e prática.</a:t>
            </a:r>
          </a:p>
          <a:p>
            <a:pPr marL="457200" indent="-330200" algn="just">
              <a:buSzPts val="1600"/>
              <a:buFont typeface="Times New Roman"/>
              <a:buChar char="●"/>
            </a:pPr>
            <a:r>
              <a:rPr lang="pt-BR" sz="2200" dirty="0">
                <a:ea typeface="Times New Roman"/>
                <a:cs typeface="Times New Roman"/>
                <a:sym typeface="Times New Roman"/>
              </a:rPr>
              <a:t>Quando utilizados corretamente, os jogos podem oferecer grandes benefícios tanto fisicamente como mentalmente.</a:t>
            </a:r>
            <a:endParaRPr sz="22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457200" lvl="0" indent="-330200" algn="just">
              <a:buSzPts val="1600"/>
              <a:buFont typeface="Times New Roman"/>
              <a:buChar char="●"/>
            </a:pPr>
            <a:r>
              <a:rPr lang="pt-BR" sz="2200" dirty="0">
                <a:latin typeface="+mj-lt"/>
                <a:ea typeface="Times New Roman"/>
                <a:cs typeface="Times New Roman"/>
                <a:sym typeface="Times New Roman"/>
              </a:rPr>
              <a:t>Ao se utilizar o jogo </a:t>
            </a:r>
            <a:r>
              <a:rPr lang="pt-BR" sz="2200" dirty="0" err="1">
                <a:latin typeface="+mj-lt"/>
                <a:ea typeface="Times New Roman"/>
                <a:cs typeface="Times New Roman"/>
                <a:sym typeface="Times New Roman"/>
              </a:rPr>
              <a:t>CodBot</a:t>
            </a:r>
            <a:r>
              <a:rPr lang="pt-BR" sz="2200" dirty="0">
                <a:latin typeface="+mj-lt"/>
                <a:ea typeface="Times New Roman"/>
                <a:cs typeface="Times New Roman"/>
                <a:sym typeface="Times New Roman"/>
              </a:rPr>
              <a:t>, foi possível demonstrar como um jogo pode ser construído para auxiliar no desenvolvimento do raciocínio e absorção de conhecimento.</a:t>
            </a:r>
          </a:p>
          <a:p>
            <a:pPr marL="457200" lvl="0" indent="-330200" algn="just">
              <a:buSzPts val="1600"/>
              <a:buFont typeface="Times New Roman"/>
              <a:buChar char="●"/>
            </a:pPr>
            <a:r>
              <a:rPr lang="pt-BR" sz="2200" dirty="0"/>
              <a:t>Futuro: continuar desenvolvendo e pesquisando aplicações que ajudem no aprendizado de algoritmos, de programação e de tecnologia em geral.</a:t>
            </a:r>
            <a:endParaRPr lang="pt-BR" sz="22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 idx="4294967295"/>
          </p:nvPr>
        </p:nvSpPr>
        <p:spPr>
          <a:xfrm>
            <a:off x="703740" y="270904"/>
            <a:ext cx="2412322" cy="5304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PROBLEMAS</a:t>
            </a:r>
            <a:endParaRPr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/>
              <a:sym typeface="Times New Roman"/>
            </a:endParaRPr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4294967295"/>
          </p:nvPr>
        </p:nvSpPr>
        <p:spPr>
          <a:xfrm>
            <a:off x="269223" y="904403"/>
            <a:ext cx="8548205" cy="3286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6700" lvl="0" indent="-241300" algn="just" rtl="0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cs typeface="Times New Roman"/>
                <a:sym typeface="Times New Roman"/>
              </a:rPr>
              <a:t>O atual sistema de ensino não foi projetado para nos introduzir de forma eficiente no ambiente tecnológico</a:t>
            </a:r>
          </a:p>
          <a:p>
            <a:pPr marL="266700" lvl="0" indent="-241300" algn="just" rtl="0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cs typeface="Times New Roman"/>
                <a:sym typeface="Times New Roman"/>
              </a:rPr>
              <a:t>A maior parte dele foi estruturada antes da grande explosão de uso da tecnologia</a:t>
            </a:r>
          </a:p>
          <a:p>
            <a:pPr marL="266700" lvl="0" indent="-241300" algn="just" rtl="0">
              <a:lnSpc>
                <a:spcPts val="3600"/>
              </a:lnSpc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cs typeface="Times New Roman"/>
                <a:sym typeface="Times New Roman"/>
              </a:rPr>
              <a:t>É necessário buscar novos meios de introduzir conhecimento tecnológico aos jovens de forma intuitiva e prática.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title" idx="4294967295"/>
          </p:nvPr>
        </p:nvSpPr>
        <p:spPr>
          <a:xfrm>
            <a:off x="499553" y="312941"/>
            <a:ext cx="5465818" cy="4949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/>
                <a:sym typeface="Times New Roman"/>
              </a:rPr>
              <a:t>OBJETIVOS E </a:t>
            </a:r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JUSTIFICATIVA</a:t>
            </a:r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4294967295"/>
          </p:nvPr>
        </p:nvSpPr>
        <p:spPr>
          <a:xfrm>
            <a:off x="384143" y="885372"/>
            <a:ext cx="8307095" cy="363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8300" indent="-342900" algn="just">
              <a:buSzPct val="81000"/>
              <a:buFont typeface="Arial" panose="020B0604020202020204" pitchFamily="34" charset="0"/>
              <a:buChar char="•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Apresentar</a:t>
            </a:r>
            <a:r>
              <a:rPr lang="pt-BR" sz="2400" dirty="0">
                <a:latin typeface="+mj-lt"/>
                <a:cs typeface="Times New Roman"/>
                <a:sym typeface="Times New Roman"/>
              </a:rPr>
              <a:t> uma nova forma de compartilhar conhecimentos e discutir os benefícios de se utilizar gamificação.</a:t>
            </a:r>
            <a:endParaRPr sz="2400" dirty="0">
              <a:latin typeface="+mj-lt"/>
              <a:cs typeface="Times New Roman"/>
              <a:sym typeface="Times New Roman"/>
            </a:endParaRPr>
          </a:p>
          <a:p>
            <a:pPr marL="368300" indent="-342900" algn="just">
              <a:buSzPts val="1600"/>
              <a:buFont typeface="Arial" panose="020B0604020202020204" pitchFamily="34" charset="0"/>
              <a:buChar char="•"/>
            </a:pPr>
            <a:r>
              <a:rPr lang="pt-BR" sz="2400" dirty="0">
                <a:latin typeface="+mj-lt"/>
                <a:cs typeface="Times New Roman"/>
                <a:sym typeface="Times New Roman"/>
              </a:rPr>
              <a:t>Abordar a história geral dos jogos e seus benefícios quando utilizados por longo prazo.</a:t>
            </a:r>
            <a:endParaRPr sz="2400" dirty="0">
              <a:latin typeface="+mj-lt"/>
              <a:cs typeface="Times New Roman"/>
              <a:sym typeface="Times New Roman"/>
            </a:endParaRPr>
          </a:p>
          <a:p>
            <a:pPr marL="368300" indent="-342900" algn="just">
              <a:buSzPts val="1600"/>
              <a:buFont typeface="Arial" panose="020B0604020202020204" pitchFamily="34" charset="0"/>
              <a:buChar char="•"/>
            </a:pPr>
            <a:r>
              <a:rPr lang="pt-BR" sz="2400" dirty="0">
                <a:latin typeface="+mj-lt"/>
                <a:cs typeface="Times New Roman"/>
                <a:sym typeface="Times New Roman"/>
              </a:rPr>
              <a:t>Demonstrar como um jogo pode ser usado como ferramenta educativa de ensino de Lógica de Programação.</a:t>
            </a:r>
            <a:endParaRPr sz="2400" dirty="0">
              <a:latin typeface="+mj-lt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title" idx="4294967295"/>
          </p:nvPr>
        </p:nvSpPr>
        <p:spPr>
          <a:xfrm>
            <a:off x="588330" y="312939"/>
            <a:ext cx="6620337" cy="5570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UMA</a:t>
            </a:r>
            <a:r>
              <a:rPr lang="pt-BR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VISÃO GERAL </a:t>
            </a:r>
            <a:r>
              <a:rPr lang="pt-BR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DE</a:t>
            </a:r>
            <a:r>
              <a:rPr lang="pt-BR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GAMIFICAÇÃO</a:t>
            </a:r>
            <a:endParaRPr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17"/>
          <p:cNvSpPr txBox="1">
            <a:spLocks noGrp="1"/>
          </p:cNvSpPr>
          <p:nvPr>
            <p:ph type="body" idx="4294967295"/>
          </p:nvPr>
        </p:nvSpPr>
        <p:spPr>
          <a:xfrm>
            <a:off x="284085" y="868043"/>
            <a:ext cx="8611340" cy="3384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8300" indent="-342900" algn="just">
              <a:buSzPct val="105000"/>
              <a:buFont typeface="Arial" panose="020B0604020202020204" pitchFamily="34" charset="0"/>
              <a:buChar char="•"/>
            </a:pPr>
            <a:r>
              <a:rPr lang="pt-BR" sz="2400" dirty="0">
                <a:latin typeface="+mj-lt"/>
                <a:cs typeface="Times New Roman"/>
                <a:sym typeface="Times New Roman"/>
              </a:rPr>
              <a:t>Significa utilizar técnicas de jogos em situação que não são derivadas de jogos, adaptando suas melhores características a outras realidades.</a:t>
            </a:r>
            <a:endParaRPr sz="2400" dirty="0">
              <a:latin typeface="+mj-lt"/>
              <a:cs typeface="Times New Roman"/>
              <a:sym typeface="Times New Roman"/>
            </a:endParaRPr>
          </a:p>
          <a:p>
            <a:pPr marL="368300" indent="-342900" algn="just">
              <a:buSzPct val="105000"/>
              <a:buFont typeface="Arial" panose="020B0604020202020204" pitchFamily="34" charset="0"/>
              <a:buChar char="•"/>
            </a:pPr>
            <a:r>
              <a:rPr lang="pt-BR" sz="2400" dirty="0">
                <a:latin typeface="+mj-lt"/>
                <a:cs typeface="Times New Roman"/>
                <a:sym typeface="Times New Roman"/>
              </a:rPr>
              <a:t>Busca-se </a:t>
            </a:r>
          </a:p>
          <a:p>
            <a:pPr marL="533400" lvl="1" indent="-342900" algn="just">
              <a:buSzPct val="92000"/>
              <a:buFont typeface="Wingdings" panose="05000000000000000000" pitchFamily="2" charset="2"/>
              <a:buChar char="§"/>
            </a:pPr>
            <a:r>
              <a:rPr lang="pt-BR" sz="2200" dirty="0">
                <a:latin typeface="+mj-lt"/>
                <a:cs typeface="Times New Roman"/>
                <a:sym typeface="Times New Roman"/>
              </a:rPr>
              <a:t>aumentar a produtividade </a:t>
            </a:r>
          </a:p>
          <a:p>
            <a:pPr marL="533400" lvl="1" indent="-342900" algn="just">
              <a:buSzPct val="92000"/>
              <a:buFont typeface="Wingdings" panose="05000000000000000000" pitchFamily="2" charset="2"/>
              <a:buChar char="§"/>
            </a:pPr>
            <a:r>
              <a:rPr lang="pt-BR" sz="2200" dirty="0">
                <a:latin typeface="+mj-lt"/>
                <a:cs typeface="Times New Roman"/>
                <a:sym typeface="Times New Roman"/>
              </a:rPr>
              <a:t>melhorar a harmonia </a:t>
            </a:r>
          </a:p>
          <a:p>
            <a:pPr marL="533400" lvl="1" indent="-342900" algn="just">
              <a:buSzPct val="92000"/>
              <a:buFont typeface="Wingdings" panose="05000000000000000000" pitchFamily="2" charset="2"/>
              <a:buChar char="§"/>
            </a:pPr>
            <a:r>
              <a:rPr lang="pt-BR" sz="2200" dirty="0">
                <a:latin typeface="+mj-lt"/>
                <a:cs typeface="Times New Roman"/>
                <a:sym typeface="Times New Roman"/>
              </a:rPr>
              <a:t>motivar/facilitar o aprendizado</a:t>
            </a:r>
          </a:p>
          <a:p>
            <a:pPr marL="533400" lvl="1" indent="-342900" algn="just">
              <a:buSzPct val="92000"/>
              <a:buFont typeface="Wingdings" panose="05000000000000000000" pitchFamily="2" charset="2"/>
              <a:buChar char="§"/>
            </a:pPr>
            <a:r>
              <a:rPr lang="pt-BR" sz="2200" dirty="0">
                <a:latin typeface="+mj-lt"/>
                <a:cs typeface="Times New Roman"/>
                <a:sym typeface="Times New Roman"/>
              </a:rPr>
              <a:t>tornar conteúdo/assunto mais interessante</a:t>
            </a:r>
            <a:endParaRPr sz="2400" dirty="0">
              <a:latin typeface="+mj-lt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>
            <a:spLocks noGrp="1"/>
          </p:cNvSpPr>
          <p:nvPr>
            <p:ph type="title" idx="4294967295"/>
          </p:nvPr>
        </p:nvSpPr>
        <p:spPr>
          <a:xfrm>
            <a:off x="579453" y="350358"/>
            <a:ext cx="6052166" cy="4949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ASPECTOS</a:t>
            </a:r>
            <a:r>
              <a:rPr lang="pt-BR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DE</a:t>
            </a:r>
            <a:r>
              <a:rPr lang="pt-BR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UMA</a:t>
            </a:r>
            <a:r>
              <a:rPr lang="pt-BR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GAMIFICAÇÃO</a:t>
            </a:r>
            <a:endParaRPr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18"/>
          <p:cNvSpPr txBox="1">
            <a:spLocks noGrp="1"/>
          </p:cNvSpPr>
          <p:nvPr>
            <p:ph type="body" idx="4294967295"/>
          </p:nvPr>
        </p:nvSpPr>
        <p:spPr>
          <a:xfrm>
            <a:off x="286488" y="844459"/>
            <a:ext cx="8688836" cy="3993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j-lt"/>
                <a:ea typeface="Times New Roman"/>
                <a:cs typeface="Times New Roman"/>
                <a:sym typeface="Times New Roman"/>
              </a:rPr>
              <a:t>Características mais comuns:</a:t>
            </a:r>
            <a:endParaRPr sz="24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30238" lvl="1" indent="-330200" algn="just">
              <a:buSzPts val="1600"/>
              <a:buFont typeface="Times New Roman"/>
              <a:buChar char="○"/>
            </a:pPr>
            <a:r>
              <a:rPr lang="pt-BR" sz="2000" b="1" dirty="0">
                <a:latin typeface="+mj-lt"/>
                <a:ea typeface="Times New Roman"/>
                <a:cs typeface="Times New Roman"/>
                <a:sym typeface="Times New Roman"/>
              </a:rPr>
              <a:t>Regras:</a:t>
            </a: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 precisa ser definido como o sistema vai funcionar;</a:t>
            </a:r>
            <a:endParaRPr sz="20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30238" lvl="1" indent="-330200" algn="just">
              <a:buSzPts val="1600"/>
              <a:buFont typeface="Times New Roman"/>
              <a:buChar char="○"/>
            </a:pPr>
            <a:r>
              <a:rPr lang="pt-BR" sz="2000" b="1" dirty="0">
                <a:latin typeface="+mj-lt"/>
                <a:ea typeface="Times New Roman"/>
                <a:cs typeface="Times New Roman"/>
                <a:sym typeface="Times New Roman"/>
              </a:rPr>
              <a:t>Desafios:</a:t>
            </a: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 são como missões e obstáculos que necessitam de um esforço maior para serem concluídos;</a:t>
            </a:r>
            <a:endParaRPr sz="20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30238" lvl="1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pt-BR" sz="2000" b="1" dirty="0">
                <a:latin typeface="+mj-lt"/>
                <a:ea typeface="Times New Roman"/>
                <a:cs typeface="Times New Roman"/>
                <a:sym typeface="Times New Roman"/>
              </a:rPr>
              <a:t>Conquistas e Recompensas:</a:t>
            </a: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 forma de recompensar os envolvidos - se sentem gratificados pelo seu esforço;</a:t>
            </a:r>
            <a:endParaRPr sz="20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30238" lvl="1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pt-BR" sz="2000" b="1" dirty="0">
                <a:latin typeface="+mj-lt"/>
                <a:ea typeface="Times New Roman"/>
                <a:cs typeface="Times New Roman"/>
                <a:sym typeface="Times New Roman"/>
              </a:rPr>
              <a:t>Relacionamentos: </a:t>
            </a: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cooperação ou competitividade;</a:t>
            </a:r>
            <a:endParaRPr sz="20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30238" lvl="1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pt-BR" sz="2000" b="1" dirty="0">
                <a:latin typeface="+mj-lt"/>
                <a:ea typeface="Times New Roman"/>
                <a:cs typeface="Times New Roman"/>
                <a:sym typeface="Times New Roman"/>
              </a:rPr>
              <a:t>Resultados:</a:t>
            </a:r>
            <a:r>
              <a:rPr lang="pt-BR" sz="2000" dirty="0">
                <a:latin typeface="+mj-lt"/>
                <a:ea typeface="Times New Roman"/>
                <a:cs typeface="Times New Roman"/>
                <a:sym typeface="Times New Roman"/>
              </a:rPr>
              <a:t> avaliar o resultado final e analisar o desempenho dos participantes</a:t>
            </a:r>
            <a:endParaRPr sz="20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>
            <a:spLocks noGrp="1"/>
          </p:cNvSpPr>
          <p:nvPr>
            <p:ph type="title" idx="4294967295"/>
          </p:nvPr>
        </p:nvSpPr>
        <p:spPr>
          <a:xfrm>
            <a:off x="514349" y="268657"/>
            <a:ext cx="4765222" cy="5151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/>
                <a:sym typeface="Times New Roman"/>
              </a:rPr>
              <a:t>A IMPORTÂNCIA DOS JOGOS</a:t>
            </a:r>
            <a:endParaRPr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/>
              <a:sym typeface="Times New Roman"/>
            </a:endParaRPr>
          </a:p>
        </p:txBody>
      </p:sp>
      <p:sp>
        <p:nvSpPr>
          <p:cNvPr id="165" name="Google Shape;165;p19"/>
          <p:cNvSpPr txBox="1">
            <a:spLocks noGrp="1"/>
          </p:cNvSpPr>
          <p:nvPr>
            <p:ph type="body" idx="4294967295"/>
          </p:nvPr>
        </p:nvSpPr>
        <p:spPr>
          <a:xfrm>
            <a:off x="318407" y="864027"/>
            <a:ext cx="8575222" cy="3751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n-lt"/>
                <a:ea typeface="Times New Roman"/>
                <a:cs typeface="Times New Roman"/>
                <a:sym typeface="Times New Roman"/>
              </a:rPr>
              <a:t>Jogos são atividades que exercem principalmente uma função de lazer ou divertimento.</a:t>
            </a:r>
            <a:endParaRPr sz="24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n-lt"/>
                <a:ea typeface="Times New Roman"/>
                <a:cs typeface="Times New Roman"/>
                <a:sym typeface="Times New Roman"/>
              </a:rPr>
              <a:t>Os jogos normalmente possuem:</a:t>
            </a:r>
            <a:endParaRPr sz="24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927100" lvl="1" indent="-342900" algn="just">
              <a:buSzPts val="1600"/>
              <a:buFont typeface="Wingdings" panose="05000000000000000000" pitchFamily="2" charset="2"/>
              <a:buChar char="§"/>
            </a:pPr>
            <a:r>
              <a:rPr lang="pt-BR" sz="2400" dirty="0">
                <a:latin typeface="+mn-lt"/>
                <a:ea typeface="Times New Roman"/>
                <a:cs typeface="Times New Roman"/>
                <a:sym typeface="Times New Roman"/>
              </a:rPr>
              <a:t>Um ou mais Jogadores;</a:t>
            </a:r>
            <a:endParaRPr sz="24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927100" lvl="1" indent="-342900" algn="just">
              <a:buSzPts val="1600"/>
              <a:buFont typeface="Wingdings" panose="05000000000000000000" pitchFamily="2" charset="2"/>
              <a:buChar char="§"/>
            </a:pPr>
            <a:r>
              <a:rPr lang="pt-BR" sz="2400" dirty="0">
                <a:latin typeface="+mn-lt"/>
                <a:ea typeface="Times New Roman"/>
                <a:cs typeface="Times New Roman"/>
                <a:sym typeface="Times New Roman"/>
              </a:rPr>
              <a:t>Objetivo Principal;</a:t>
            </a:r>
            <a:endParaRPr sz="24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927100" lvl="1" indent="-342900" algn="just">
              <a:buSzPts val="1600"/>
              <a:buFont typeface="Wingdings" panose="05000000000000000000" pitchFamily="2" charset="2"/>
              <a:buChar char="§"/>
            </a:pPr>
            <a:r>
              <a:rPr lang="pt-BR" sz="2400" dirty="0">
                <a:latin typeface="+mn-lt"/>
                <a:ea typeface="Times New Roman"/>
                <a:cs typeface="Times New Roman"/>
                <a:sym typeface="Times New Roman"/>
              </a:rPr>
              <a:t>Regras bem definidas.</a:t>
            </a:r>
            <a:endParaRPr sz="24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457200" lvl="0" indent="-330200" algn="just" rtl="0">
              <a:spcBef>
                <a:spcPts val="12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pt-BR" sz="2400" dirty="0">
                <a:latin typeface="+mn-lt"/>
                <a:ea typeface="Times New Roman"/>
                <a:cs typeface="Times New Roman"/>
                <a:sym typeface="Times New Roman"/>
              </a:rPr>
              <a:t>Jogos antigos: Real de Ur, </a:t>
            </a:r>
            <a:r>
              <a:rPr lang="pt-BR" sz="2400" dirty="0" err="1">
                <a:latin typeface="+mn-lt"/>
                <a:ea typeface="Times New Roman"/>
                <a:cs typeface="Times New Roman"/>
                <a:sym typeface="Times New Roman"/>
              </a:rPr>
              <a:t>Mancala</a:t>
            </a:r>
            <a:r>
              <a:rPr lang="pt-BR" sz="2400" dirty="0">
                <a:latin typeface="+mn-lt"/>
                <a:ea typeface="Times New Roman"/>
                <a:cs typeface="Times New Roman"/>
                <a:sym typeface="Times New Roman"/>
              </a:rPr>
              <a:t> e </a:t>
            </a:r>
            <a:r>
              <a:rPr lang="pt-BR" sz="2400" dirty="0" err="1">
                <a:latin typeface="+mn-lt"/>
                <a:ea typeface="Times New Roman"/>
                <a:cs typeface="Times New Roman"/>
                <a:sym typeface="Times New Roman"/>
              </a:rPr>
              <a:t>Senet</a:t>
            </a:r>
            <a:endParaRPr sz="2400" dirty="0">
              <a:latin typeface="+mn-lt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25.png">
            <a:extLst>
              <a:ext uri="{FF2B5EF4-FFF2-40B4-BE49-F238E27FC236}">
                <a16:creationId xmlns:a16="http://schemas.microsoft.com/office/drawing/2014/main" id="{8F8C8760-772A-43FA-B6D3-E9627008E4A0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81934" y="271720"/>
            <a:ext cx="3963020" cy="2821600"/>
          </a:xfrm>
          <a:prstGeom prst="rect">
            <a:avLst/>
          </a:prstGeom>
          <a:ln/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C2C4B05-5366-48C6-9B1A-1496CC43FFA4}"/>
              </a:ext>
            </a:extLst>
          </p:cNvPr>
          <p:cNvSpPr txBox="1"/>
          <p:nvPr/>
        </p:nvSpPr>
        <p:spPr>
          <a:xfrm>
            <a:off x="261891" y="3108656"/>
            <a:ext cx="18598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 panose="02020603050405020304" pitchFamily="18" charset="0"/>
              </a:rPr>
              <a:t>REAL DE UR </a:t>
            </a:r>
            <a:endParaRPr lang="pt-BR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6" name="image6.png">
            <a:extLst>
              <a:ext uri="{FF2B5EF4-FFF2-40B4-BE49-F238E27FC236}">
                <a16:creationId xmlns:a16="http://schemas.microsoft.com/office/drawing/2014/main" id="{BDA03A70-08A3-4899-B0BA-18CB13831D1E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899047" y="284603"/>
            <a:ext cx="3414645" cy="2808718"/>
          </a:xfrm>
          <a:prstGeom prst="rect">
            <a:avLst/>
          </a:prstGeom>
          <a:ln/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8B1474A-B9E5-4551-A02B-DFE17B2A1169}"/>
              </a:ext>
            </a:extLst>
          </p:cNvPr>
          <p:cNvSpPr txBox="1"/>
          <p:nvPr/>
        </p:nvSpPr>
        <p:spPr>
          <a:xfrm>
            <a:off x="7293005" y="2691404"/>
            <a:ext cx="18598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 panose="02020603050405020304" pitchFamily="18" charset="0"/>
              </a:rPr>
              <a:t>SENET</a:t>
            </a:r>
            <a:endParaRPr lang="pt-B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3614968-66F7-4EC3-A8A2-B58B11B64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026" y="3242245"/>
            <a:ext cx="3600450" cy="1038225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D6414777-8EC0-4603-8C7C-050C8B3703B3}"/>
              </a:ext>
            </a:extLst>
          </p:cNvPr>
          <p:cNvSpPr txBox="1"/>
          <p:nvPr/>
        </p:nvSpPr>
        <p:spPr>
          <a:xfrm>
            <a:off x="3058357" y="4378163"/>
            <a:ext cx="4345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 panose="02020603050405020304" pitchFamily="18" charset="0"/>
              </a:defRPr>
            </a:lvl1pPr>
          </a:lstStyle>
          <a:p>
            <a:r>
              <a:rPr lang="pt-BR" dirty="0" err="1"/>
              <a:t>MANCALA</a:t>
            </a:r>
            <a:r>
              <a:rPr lang="pt-BR" dirty="0"/>
              <a:t> (</a:t>
            </a:r>
            <a:r>
              <a:rPr lang="pt-BR" dirty="0" err="1"/>
              <a:t>ALMANQALA</a:t>
            </a:r>
            <a:r>
              <a:rPr lang="pt-BR" dirty="0"/>
              <a:t>) = MOVER</a:t>
            </a:r>
          </a:p>
        </p:txBody>
      </p:sp>
    </p:spTree>
    <p:extLst>
      <p:ext uri="{BB962C8B-B14F-4D97-AF65-F5344CB8AC3E}">
        <p14:creationId xmlns:p14="http://schemas.microsoft.com/office/powerpoint/2010/main" val="3843157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3" grpId="0"/>
    </p:bldLst>
  </p:timing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838</TotalTime>
  <Words>1491</Words>
  <Application>Microsoft Office PowerPoint</Application>
  <PresentationFormat>Apresentação na tela (16:9)</PresentationFormat>
  <Paragraphs>178</Paragraphs>
  <Slides>33</Slides>
  <Notes>23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38" baseType="lpstr">
      <vt:lpstr>Open Sans</vt:lpstr>
      <vt:lpstr>Times New Roman</vt:lpstr>
      <vt:lpstr>Arial</vt:lpstr>
      <vt:lpstr>Wingdings</vt:lpstr>
      <vt:lpstr>Shift</vt:lpstr>
      <vt:lpstr>INTRODUÇÃO A LÓGICA DE PROGRAMAÇÃO POR MEIO DE  JOGOS INFANTIS</vt:lpstr>
      <vt:lpstr>Apresentação do PowerPoint</vt:lpstr>
      <vt:lpstr>INTRODUÇÃO - CONTEXTO</vt:lpstr>
      <vt:lpstr>PROBLEMAS</vt:lpstr>
      <vt:lpstr>OBJETIVOS E JUSTIFICATIVA</vt:lpstr>
      <vt:lpstr>UMA VISÃO GERAL  DE GAMIFICAÇÃO</vt:lpstr>
      <vt:lpstr>ASPECTOS DE UMA GAMIFICAÇÃO</vt:lpstr>
      <vt:lpstr>A IMPORTÂNCIA DOS JOGOS</vt:lpstr>
      <vt:lpstr>Apresentação do PowerPoint</vt:lpstr>
      <vt:lpstr>Apresentação do PowerPoint</vt:lpstr>
      <vt:lpstr>Apresentação do PowerPoint</vt:lpstr>
      <vt:lpstr>ESTIMULANDO O DESENVOLVIMENTO</vt:lpstr>
      <vt:lpstr>Apresentação do PowerPoint</vt:lpstr>
      <vt:lpstr>Apresentação do PowerPoint</vt:lpstr>
      <vt:lpstr>Apresentação do PowerPoint</vt:lpstr>
      <vt:lpstr>Apresentação do PowerPoint</vt:lpstr>
      <vt:lpstr>ALGORITMOS NA PRÁTICA</vt:lpstr>
      <vt:lpstr>REPRESENTANDO ALGORITMOS</vt:lpstr>
      <vt:lpstr>Apresentação do PowerPoint</vt:lpstr>
      <vt:lpstr>COMUNICAR O QUE DEVE SER FEITO</vt:lpstr>
      <vt:lpstr>LINGUAGENS...</vt:lpstr>
      <vt:lpstr>ORGANIZANDO AS IDEIAS...BOAS PRÁTICAS !</vt:lpstr>
      <vt:lpstr>CODBOT - APRENDENDO LÓGICA</vt:lpstr>
      <vt:lpstr>CODBOT - UM ALIADO NO APRENDIZADO</vt:lpstr>
      <vt:lpstr>CODBOT - PROGRAMANDO EFICIENTEMENTE</vt:lpstr>
      <vt:lpstr>CODBOT - INFORMAÇÕES DOS DESAFIOS</vt:lpstr>
      <vt:lpstr>CODBOT - ENSINANDO BOAS PRÁTICAS</vt:lpstr>
      <vt:lpstr>CODBOT - ENSINANDO BOAS PRÁTICAS</vt:lpstr>
      <vt:lpstr>Apresentação do PowerPoint</vt:lpstr>
      <vt:lpstr>CODBOT - PEQUENOS DESAFIOS</vt:lpstr>
      <vt:lpstr>CODBOT – GRANDES VARIEDADES</vt:lpstr>
      <vt:lpstr>CODBOT - NÍVEIS ÚNICOS</vt:lpstr>
      <vt:lpstr>CONSIDERAÇÕES FINAIS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 CONHECIMENTO TECNOLÓGICO POR MEIO DE JOGOS NA INFÂNCIA</dc:title>
  <dc:creator>Manuel</dc:creator>
  <cp:lastModifiedBy>Manuel Martins</cp:lastModifiedBy>
  <cp:revision>49</cp:revision>
  <dcterms:modified xsi:type="dcterms:W3CDTF">2021-12-02T20:29:03Z</dcterms:modified>
</cp:coreProperties>
</file>